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3"/>
  </p:notesMasterIdLst>
  <p:handoutMasterIdLst>
    <p:handoutMasterId r:id="rId24"/>
  </p:handoutMasterIdLst>
  <p:sldIdLst>
    <p:sldId id="256" r:id="rId2"/>
    <p:sldId id="257" r:id="rId3"/>
    <p:sldId id="258" r:id="rId4"/>
    <p:sldId id="316" r:id="rId5"/>
    <p:sldId id="317" r:id="rId6"/>
    <p:sldId id="318" r:id="rId7"/>
    <p:sldId id="319" r:id="rId8"/>
    <p:sldId id="320" r:id="rId9"/>
    <p:sldId id="321" r:id="rId10"/>
    <p:sldId id="268" r:id="rId11"/>
    <p:sldId id="281" r:id="rId12"/>
    <p:sldId id="286" r:id="rId13"/>
    <p:sldId id="291" r:id="rId14"/>
    <p:sldId id="295" r:id="rId15"/>
    <p:sldId id="299" r:id="rId16"/>
    <p:sldId id="304" r:id="rId17"/>
    <p:sldId id="308" r:id="rId18"/>
    <p:sldId id="269" r:id="rId19"/>
    <p:sldId id="279" r:id="rId20"/>
    <p:sldId id="273" r:id="rId21"/>
    <p:sldId id="264"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8873F5B-A4E6-41C3-9E66-E9B00B41147E}" type="datetimeFigureOut">
              <a:rPr lang="en-US" smtClean="0"/>
              <a:t>3/31/2016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7210CA8-4D0B-467B-977E-BE6149EA471C}" type="slidenum">
              <a:rPr lang="en-US" smtClean="0"/>
              <a:t>‹#›</a:t>
            </a:fld>
            <a:endParaRPr lang="en-US"/>
          </a:p>
        </p:txBody>
      </p:sp>
    </p:spTree>
    <p:extLst>
      <p:ext uri="{BB962C8B-B14F-4D97-AF65-F5344CB8AC3E}">
        <p14:creationId xmlns:p14="http://schemas.microsoft.com/office/powerpoint/2010/main" val="3089722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CCBAA01-1793-4F79-8A41-DDDA29CE2286}" type="datetimeFigureOut">
              <a:rPr lang="en-US" smtClean="0"/>
              <a:t>3/31/2016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B309783-2B21-4DB8-AB0C-6423EB48822D}" type="slidenum">
              <a:rPr lang="en-US" smtClean="0"/>
              <a:t>‹#›</a:t>
            </a:fld>
            <a:endParaRPr lang="en-US"/>
          </a:p>
        </p:txBody>
      </p:sp>
    </p:spTree>
    <p:extLst>
      <p:ext uri="{BB962C8B-B14F-4D97-AF65-F5344CB8AC3E}">
        <p14:creationId xmlns:p14="http://schemas.microsoft.com/office/powerpoint/2010/main" val="698978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1</a:t>
            </a:fld>
            <a:endParaRPr lang="en-US"/>
          </a:p>
        </p:txBody>
      </p:sp>
    </p:spTree>
    <p:extLst>
      <p:ext uri="{BB962C8B-B14F-4D97-AF65-F5344CB8AC3E}">
        <p14:creationId xmlns:p14="http://schemas.microsoft.com/office/powerpoint/2010/main" val="565451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10</a:t>
            </a:fld>
            <a:endParaRPr lang="en-US"/>
          </a:p>
        </p:txBody>
      </p:sp>
    </p:spTree>
    <p:extLst>
      <p:ext uri="{BB962C8B-B14F-4D97-AF65-F5344CB8AC3E}">
        <p14:creationId xmlns:p14="http://schemas.microsoft.com/office/powerpoint/2010/main" val="3639201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11</a:t>
            </a:fld>
            <a:endParaRPr lang="en-US"/>
          </a:p>
        </p:txBody>
      </p:sp>
    </p:spTree>
    <p:extLst>
      <p:ext uri="{BB962C8B-B14F-4D97-AF65-F5344CB8AC3E}">
        <p14:creationId xmlns:p14="http://schemas.microsoft.com/office/powerpoint/2010/main" val="739813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12</a:t>
            </a:fld>
            <a:endParaRPr lang="en-US"/>
          </a:p>
        </p:txBody>
      </p:sp>
    </p:spTree>
    <p:extLst>
      <p:ext uri="{BB962C8B-B14F-4D97-AF65-F5344CB8AC3E}">
        <p14:creationId xmlns:p14="http://schemas.microsoft.com/office/powerpoint/2010/main" val="1989638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13</a:t>
            </a:fld>
            <a:endParaRPr lang="en-US"/>
          </a:p>
        </p:txBody>
      </p:sp>
    </p:spTree>
    <p:extLst>
      <p:ext uri="{BB962C8B-B14F-4D97-AF65-F5344CB8AC3E}">
        <p14:creationId xmlns:p14="http://schemas.microsoft.com/office/powerpoint/2010/main" val="2251527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14</a:t>
            </a:fld>
            <a:endParaRPr lang="en-US"/>
          </a:p>
        </p:txBody>
      </p:sp>
    </p:spTree>
    <p:extLst>
      <p:ext uri="{BB962C8B-B14F-4D97-AF65-F5344CB8AC3E}">
        <p14:creationId xmlns:p14="http://schemas.microsoft.com/office/powerpoint/2010/main" val="9280776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15</a:t>
            </a:fld>
            <a:endParaRPr lang="en-US"/>
          </a:p>
        </p:txBody>
      </p:sp>
    </p:spTree>
    <p:extLst>
      <p:ext uri="{BB962C8B-B14F-4D97-AF65-F5344CB8AC3E}">
        <p14:creationId xmlns:p14="http://schemas.microsoft.com/office/powerpoint/2010/main" val="21515247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16</a:t>
            </a:fld>
            <a:endParaRPr lang="en-US"/>
          </a:p>
        </p:txBody>
      </p:sp>
    </p:spTree>
    <p:extLst>
      <p:ext uri="{BB962C8B-B14F-4D97-AF65-F5344CB8AC3E}">
        <p14:creationId xmlns:p14="http://schemas.microsoft.com/office/powerpoint/2010/main" val="42750702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17</a:t>
            </a:fld>
            <a:endParaRPr lang="en-US"/>
          </a:p>
        </p:txBody>
      </p:sp>
    </p:spTree>
    <p:extLst>
      <p:ext uri="{BB962C8B-B14F-4D97-AF65-F5344CB8AC3E}">
        <p14:creationId xmlns:p14="http://schemas.microsoft.com/office/powerpoint/2010/main" val="25805723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18</a:t>
            </a:fld>
            <a:endParaRPr lang="en-US"/>
          </a:p>
        </p:txBody>
      </p:sp>
    </p:spTree>
    <p:extLst>
      <p:ext uri="{BB962C8B-B14F-4D97-AF65-F5344CB8AC3E}">
        <p14:creationId xmlns:p14="http://schemas.microsoft.com/office/powerpoint/2010/main" val="31090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19</a:t>
            </a:fld>
            <a:endParaRPr lang="en-US"/>
          </a:p>
        </p:txBody>
      </p:sp>
    </p:spTree>
    <p:extLst>
      <p:ext uri="{BB962C8B-B14F-4D97-AF65-F5344CB8AC3E}">
        <p14:creationId xmlns:p14="http://schemas.microsoft.com/office/powerpoint/2010/main" val="1863271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2</a:t>
            </a:fld>
            <a:endParaRPr lang="en-US"/>
          </a:p>
        </p:txBody>
      </p:sp>
    </p:spTree>
    <p:extLst>
      <p:ext uri="{BB962C8B-B14F-4D97-AF65-F5344CB8AC3E}">
        <p14:creationId xmlns:p14="http://schemas.microsoft.com/office/powerpoint/2010/main" val="10005125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20</a:t>
            </a:fld>
            <a:endParaRPr lang="en-US"/>
          </a:p>
        </p:txBody>
      </p:sp>
    </p:spTree>
    <p:extLst>
      <p:ext uri="{BB962C8B-B14F-4D97-AF65-F5344CB8AC3E}">
        <p14:creationId xmlns:p14="http://schemas.microsoft.com/office/powerpoint/2010/main" val="22110364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21</a:t>
            </a:fld>
            <a:endParaRPr lang="en-US"/>
          </a:p>
        </p:txBody>
      </p:sp>
    </p:spTree>
    <p:extLst>
      <p:ext uri="{BB962C8B-B14F-4D97-AF65-F5344CB8AC3E}">
        <p14:creationId xmlns:p14="http://schemas.microsoft.com/office/powerpoint/2010/main" val="1674465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3</a:t>
            </a:fld>
            <a:endParaRPr lang="en-US"/>
          </a:p>
        </p:txBody>
      </p:sp>
    </p:spTree>
    <p:extLst>
      <p:ext uri="{BB962C8B-B14F-4D97-AF65-F5344CB8AC3E}">
        <p14:creationId xmlns:p14="http://schemas.microsoft.com/office/powerpoint/2010/main" val="3148161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4</a:t>
            </a:fld>
            <a:endParaRPr lang="en-US"/>
          </a:p>
        </p:txBody>
      </p:sp>
    </p:spTree>
    <p:extLst>
      <p:ext uri="{BB962C8B-B14F-4D97-AF65-F5344CB8AC3E}">
        <p14:creationId xmlns:p14="http://schemas.microsoft.com/office/powerpoint/2010/main" val="621618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5</a:t>
            </a:fld>
            <a:endParaRPr lang="en-US"/>
          </a:p>
        </p:txBody>
      </p:sp>
    </p:spTree>
    <p:extLst>
      <p:ext uri="{BB962C8B-B14F-4D97-AF65-F5344CB8AC3E}">
        <p14:creationId xmlns:p14="http://schemas.microsoft.com/office/powerpoint/2010/main" val="4197052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6</a:t>
            </a:fld>
            <a:endParaRPr lang="en-US"/>
          </a:p>
        </p:txBody>
      </p:sp>
    </p:spTree>
    <p:extLst>
      <p:ext uri="{BB962C8B-B14F-4D97-AF65-F5344CB8AC3E}">
        <p14:creationId xmlns:p14="http://schemas.microsoft.com/office/powerpoint/2010/main" val="3353201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7</a:t>
            </a:fld>
            <a:endParaRPr lang="en-US"/>
          </a:p>
        </p:txBody>
      </p:sp>
    </p:spTree>
    <p:extLst>
      <p:ext uri="{BB962C8B-B14F-4D97-AF65-F5344CB8AC3E}">
        <p14:creationId xmlns:p14="http://schemas.microsoft.com/office/powerpoint/2010/main" val="1304893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8</a:t>
            </a:fld>
            <a:endParaRPr lang="en-US"/>
          </a:p>
        </p:txBody>
      </p:sp>
    </p:spTree>
    <p:extLst>
      <p:ext uri="{BB962C8B-B14F-4D97-AF65-F5344CB8AC3E}">
        <p14:creationId xmlns:p14="http://schemas.microsoft.com/office/powerpoint/2010/main" val="2316892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09783-2B21-4DB8-AB0C-6423EB48822D}" type="slidenum">
              <a:rPr lang="en-US" smtClean="0"/>
              <a:t>9</a:t>
            </a:fld>
            <a:endParaRPr lang="en-US"/>
          </a:p>
        </p:txBody>
      </p:sp>
    </p:spTree>
    <p:extLst>
      <p:ext uri="{BB962C8B-B14F-4D97-AF65-F5344CB8AC3E}">
        <p14:creationId xmlns:p14="http://schemas.microsoft.com/office/powerpoint/2010/main" val="3135859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EFA3D4A-99F9-42EA-AFA9-C7665B0F7991}" type="datetimeFigureOut">
              <a:rPr lang="en-US" smtClean="0"/>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F4468-8C8A-4642-899E-D8F60164845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0918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FA3D4A-99F9-42EA-AFA9-C7665B0F7991}" type="datetimeFigureOut">
              <a:rPr lang="en-US" smtClean="0"/>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F4468-8C8A-4642-899E-D8F60164845E}" type="slidenum">
              <a:rPr lang="en-US" smtClean="0"/>
              <a:t>‹#›</a:t>
            </a:fld>
            <a:endParaRPr lang="en-US"/>
          </a:p>
        </p:txBody>
      </p:sp>
    </p:spTree>
    <p:extLst>
      <p:ext uri="{BB962C8B-B14F-4D97-AF65-F5344CB8AC3E}">
        <p14:creationId xmlns:p14="http://schemas.microsoft.com/office/powerpoint/2010/main" val="40770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FA3D4A-99F9-42EA-AFA9-C7665B0F7991}" type="datetimeFigureOut">
              <a:rPr lang="en-US" smtClean="0"/>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F4468-8C8A-4642-899E-D8F60164845E}" type="slidenum">
              <a:rPr lang="en-US" smtClean="0"/>
              <a:t>‹#›</a:t>
            </a:fld>
            <a:endParaRPr lang="en-US"/>
          </a:p>
        </p:txBody>
      </p:sp>
    </p:spTree>
    <p:extLst>
      <p:ext uri="{BB962C8B-B14F-4D97-AF65-F5344CB8AC3E}">
        <p14:creationId xmlns:p14="http://schemas.microsoft.com/office/powerpoint/2010/main" val="52870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FA3D4A-99F9-42EA-AFA9-C7665B0F7991}" type="datetimeFigureOut">
              <a:rPr lang="en-US" smtClean="0"/>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F4468-8C8A-4642-899E-D8F60164845E}" type="slidenum">
              <a:rPr lang="en-US" smtClean="0"/>
              <a:t>‹#›</a:t>
            </a:fld>
            <a:endParaRPr lang="en-US"/>
          </a:p>
        </p:txBody>
      </p:sp>
    </p:spTree>
    <p:extLst>
      <p:ext uri="{BB962C8B-B14F-4D97-AF65-F5344CB8AC3E}">
        <p14:creationId xmlns:p14="http://schemas.microsoft.com/office/powerpoint/2010/main" val="289612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A3D4A-99F9-42EA-AFA9-C7665B0F7991}" type="datetimeFigureOut">
              <a:rPr lang="en-US" smtClean="0"/>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F4468-8C8A-4642-899E-D8F60164845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4380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FA3D4A-99F9-42EA-AFA9-C7665B0F7991}" type="datetimeFigureOut">
              <a:rPr lang="en-US" smtClean="0"/>
              <a:t>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CF4468-8C8A-4642-899E-D8F60164845E}" type="slidenum">
              <a:rPr lang="en-US" smtClean="0"/>
              <a:t>‹#›</a:t>
            </a:fld>
            <a:endParaRPr lang="en-US"/>
          </a:p>
        </p:txBody>
      </p:sp>
    </p:spTree>
    <p:extLst>
      <p:ext uri="{BB962C8B-B14F-4D97-AF65-F5344CB8AC3E}">
        <p14:creationId xmlns:p14="http://schemas.microsoft.com/office/powerpoint/2010/main" val="3877324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FA3D4A-99F9-42EA-AFA9-C7665B0F7991}" type="datetimeFigureOut">
              <a:rPr lang="en-US" smtClean="0"/>
              <a:t>3/31/2016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CF4468-8C8A-4642-899E-D8F60164845E}" type="slidenum">
              <a:rPr lang="en-US" smtClean="0"/>
              <a:t>‹#›</a:t>
            </a:fld>
            <a:endParaRPr lang="en-US"/>
          </a:p>
        </p:txBody>
      </p:sp>
    </p:spTree>
    <p:extLst>
      <p:ext uri="{BB962C8B-B14F-4D97-AF65-F5344CB8AC3E}">
        <p14:creationId xmlns:p14="http://schemas.microsoft.com/office/powerpoint/2010/main" val="3955983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FA3D4A-99F9-42EA-AFA9-C7665B0F7991}" type="datetimeFigureOut">
              <a:rPr lang="en-US" smtClean="0"/>
              <a:t>3/31/2016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CF4468-8C8A-4642-899E-D8F60164845E}" type="slidenum">
              <a:rPr lang="en-US" smtClean="0"/>
              <a:t>‹#›</a:t>
            </a:fld>
            <a:endParaRPr lang="en-US"/>
          </a:p>
        </p:txBody>
      </p:sp>
    </p:spTree>
    <p:extLst>
      <p:ext uri="{BB962C8B-B14F-4D97-AF65-F5344CB8AC3E}">
        <p14:creationId xmlns:p14="http://schemas.microsoft.com/office/powerpoint/2010/main" val="3835545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EFA3D4A-99F9-42EA-AFA9-C7665B0F7991}" type="datetimeFigureOut">
              <a:rPr lang="en-US" smtClean="0"/>
              <a:t>3/31/2016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BCF4468-8C8A-4642-899E-D8F60164845E}" type="slidenum">
              <a:rPr lang="en-US" smtClean="0"/>
              <a:t>‹#›</a:t>
            </a:fld>
            <a:endParaRPr lang="en-US"/>
          </a:p>
        </p:txBody>
      </p:sp>
    </p:spTree>
    <p:extLst>
      <p:ext uri="{BB962C8B-B14F-4D97-AF65-F5344CB8AC3E}">
        <p14:creationId xmlns:p14="http://schemas.microsoft.com/office/powerpoint/2010/main" val="141625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EFA3D4A-99F9-42EA-AFA9-C7665B0F7991}" type="datetimeFigureOut">
              <a:rPr lang="en-US" smtClean="0"/>
              <a:t>3/31/2016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BCF4468-8C8A-4642-899E-D8F60164845E}" type="slidenum">
              <a:rPr lang="en-US" smtClean="0"/>
              <a:t>‹#›</a:t>
            </a:fld>
            <a:endParaRPr lang="en-US"/>
          </a:p>
        </p:txBody>
      </p:sp>
    </p:spTree>
    <p:extLst>
      <p:ext uri="{BB962C8B-B14F-4D97-AF65-F5344CB8AC3E}">
        <p14:creationId xmlns:p14="http://schemas.microsoft.com/office/powerpoint/2010/main" val="2708608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A3D4A-99F9-42EA-AFA9-C7665B0F7991}" type="datetimeFigureOut">
              <a:rPr lang="en-US" smtClean="0"/>
              <a:t>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CF4468-8C8A-4642-899E-D8F60164845E}" type="slidenum">
              <a:rPr lang="en-US" smtClean="0"/>
              <a:t>‹#›</a:t>
            </a:fld>
            <a:endParaRPr lang="en-US"/>
          </a:p>
        </p:txBody>
      </p:sp>
    </p:spTree>
    <p:extLst>
      <p:ext uri="{BB962C8B-B14F-4D97-AF65-F5344CB8AC3E}">
        <p14:creationId xmlns:p14="http://schemas.microsoft.com/office/powerpoint/2010/main" val="3724883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EFA3D4A-99F9-42EA-AFA9-C7665B0F7991}" type="datetimeFigureOut">
              <a:rPr lang="en-US" smtClean="0"/>
              <a:t>3/31/2016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BCF4468-8C8A-4642-899E-D8F60164845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714537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boyertownasd.org/Page/4373"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oyertownasd.org/Page/4373"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boyertownasd.org/Page/4373"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boyertownasd.org/Page/4373"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boyertownasd.org/Page/4373"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boyertownasd.org/Page/4373"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boyertownasd.org/Page/4373"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boyertownasd.org/Page/4373"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boyertownasd.org/Page/4373"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boyertownasd.org/site/default.aspx?PageType=3&amp;DomainID=4&amp;ModuleInstanceID=1623&amp;ViewID=047E6BE3-6D87-4130-8424-D8E4E9ED6C2A&amp;RenderLoc=0&amp;FlexDataID=1992&amp;PageID=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3894" y="529390"/>
            <a:ext cx="9168063" cy="778042"/>
          </a:xfrm>
        </p:spPr>
        <p:txBody>
          <a:bodyPr>
            <a:noAutofit/>
          </a:bodyPr>
          <a:lstStyle/>
          <a:p>
            <a:r>
              <a:rPr lang="en-US" sz="4800" dirty="0" smtClean="0"/>
              <a:t>ENROLLMENT REVIEW COMMITTEE</a:t>
            </a:r>
            <a:endParaRPr lang="en-US" sz="4800" dirty="0"/>
          </a:p>
        </p:txBody>
      </p:sp>
      <p:sp>
        <p:nvSpPr>
          <p:cNvPr id="3" name="Subtitle 2"/>
          <p:cNvSpPr>
            <a:spLocks noGrp="1"/>
          </p:cNvSpPr>
          <p:nvPr>
            <p:ph type="subTitle" idx="1"/>
          </p:nvPr>
        </p:nvSpPr>
        <p:spPr>
          <a:xfrm>
            <a:off x="2991846" y="1957137"/>
            <a:ext cx="5494428" cy="1692442"/>
          </a:xfrm>
        </p:spPr>
        <p:txBody>
          <a:bodyPr>
            <a:normAutofit/>
          </a:bodyPr>
          <a:lstStyle/>
          <a:p>
            <a:pPr algn="ctr"/>
            <a:r>
              <a:rPr lang="en-US" sz="3600" dirty="0" smtClean="0">
                <a:solidFill>
                  <a:srgbClr val="FF0000"/>
                </a:solidFill>
              </a:rPr>
              <a:t>UPDATE</a:t>
            </a:r>
          </a:p>
          <a:p>
            <a:pPr algn="ctr"/>
            <a:r>
              <a:rPr lang="en-US" sz="3600" dirty="0" smtClean="0">
                <a:solidFill>
                  <a:srgbClr val="FF0000"/>
                </a:solidFill>
              </a:rPr>
              <a:t>March 31, 2016</a:t>
            </a:r>
          </a:p>
        </p:txBody>
      </p:sp>
    </p:spTree>
    <p:extLst>
      <p:ext uri="{BB962C8B-B14F-4D97-AF65-F5344CB8AC3E}">
        <p14:creationId xmlns:p14="http://schemas.microsoft.com/office/powerpoint/2010/main" val="4283080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BASD Feasibility Study</a:t>
            </a:r>
            <a:endParaRPr lang="en-US" dirty="0"/>
          </a:p>
        </p:txBody>
      </p:sp>
      <p:sp>
        <p:nvSpPr>
          <p:cNvPr id="3" name="Content Placeholder 2"/>
          <p:cNvSpPr>
            <a:spLocks noGrp="1"/>
          </p:cNvSpPr>
          <p:nvPr>
            <p:ph idx="1"/>
          </p:nvPr>
        </p:nvSpPr>
        <p:spPr>
          <a:xfrm>
            <a:off x="1097280" y="2299369"/>
            <a:ext cx="10058400" cy="3363540"/>
          </a:xfrm>
        </p:spPr>
        <p:txBody>
          <a:bodyPr>
            <a:noAutofit/>
          </a:bodyPr>
          <a:lstStyle/>
          <a:p>
            <a:pPr lvl="1">
              <a:lnSpc>
                <a:spcPct val="100000"/>
              </a:lnSpc>
              <a:spcBef>
                <a:spcPts val="0"/>
              </a:spcBef>
              <a:spcAft>
                <a:spcPts val="0"/>
              </a:spcAft>
              <a:buFont typeface="Arial" panose="020B0604020202020204" pitchFamily="34" charset="0"/>
              <a:buChar char="•"/>
            </a:pPr>
            <a:r>
              <a:rPr lang="en-US" sz="2400" dirty="0" smtClean="0"/>
              <a:t>The BASD Board of School Directors commissioned a District-Wide Feasibility study</a:t>
            </a:r>
          </a:p>
          <a:p>
            <a:pPr marL="201168" lvl="1" indent="0">
              <a:lnSpc>
                <a:spcPct val="100000"/>
              </a:lnSpc>
              <a:spcBef>
                <a:spcPts val="0"/>
              </a:spcBef>
              <a:spcAft>
                <a:spcPts val="0"/>
              </a:spcAft>
              <a:buNone/>
            </a:pPr>
            <a:endParaRPr lang="en-US" sz="2400" dirty="0" smtClean="0"/>
          </a:p>
          <a:p>
            <a:pPr lvl="1">
              <a:lnSpc>
                <a:spcPct val="100000"/>
              </a:lnSpc>
              <a:spcBef>
                <a:spcPts val="0"/>
              </a:spcBef>
              <a:spcAft>
                <a:spcPts val="0"/>
              </a:spcAft>
              <a:buFont typeface="Arial" panose="020B0604020202020204" pitchFamily="34" charset="0"/>
              <a:buChar char="•"/>
            </a:pPr>
            <a:r>
              <a:rPr lang="en-US" sz="2400" dirty="0" smtClean="0"/>
              <a:t>Completed by EI Associates in August 2012</a:t>
            </a:r>
          </a:p>
          <a:p>
            <a:pPr marL="201168" lvl="1" indent="0">
              <a:lnSpc>
                <a:spcPct val="100000"/>
              </a:lnSpc>
              <a:spcBef>
                <a:spcPts val="0"/>
              </a:spcBef>
              <a:spcAft>
                <a:spcPts val="0"/>
              </a:spcAft>
              <a:buNone/>
            </a:pPr>
            <a:endParaRPr lang="en-US" sz="2400" dirty="0" smtClean="0"/>
          </a:p>
          <a:p>
            <a:pPr lvl="1">
              <a:lnSpc>
                <a:spcPct val="100000"/>
              </a:lnSpc>
              <a:spcBef>
                <a:spcPts val="0"/>
              </a:spcBef>
              <a:spcAft>
                <a:spcPts val="0"/>
              </a:spcAft>
              <a:buFont typeface="Arial" panose="020B0604020202020204" pitchFamily="34" charset="0"/>
              <a:buChar char="•"/>
            </a:pPr>
            <a:r>
              <a:rPr lang="en-US" sz="2400" dirty="0" smtClean="0"/>
              <a:t>Full study available on the BASH website at </a:t>
            </a:r>
            <a:r>
              <a:rPr lang="en-US" sz="2400" dirty="0">
                <a:hlinkClick r:id="rId3"/>
              </a:rPr>
              <a:t>http://www.boyertownasd.org/Page/4373</a:t>
            </a:r>
            <a:endParaRPr lang="en-US" sz="2400" dirty="0"/>
          </a:p>
          <a:p>
            <a:pPr marL="201168" lvl="1" indent="0">
              <a:lnSpc>
                <a:spcPct val="100000"/>
              </a:lnSpc>
              <a:spcBef>
                <a:spcPts val="0"/>
              </a:spcBef>
              <a:spcAft>
                <a:spcPts val="0"/>
              </a:spcAft>
              <a:buNone/>
            </a:pPr>
            <a:endParaRPr lang="en-US" sz="2400" dirty="0" smtClean="0"/>
          </a:p>
        </p:txBody>
      </p:sp>
    </p:spTree>
    <p:extLst>
      <p:ext uri="{BB962C8B-B14F-4D97-AF65-F5344CB8AC3E}">
        <p14:creationId xmlns:p14="http://schemas.microsoft.com/office/powerpoint/2010/main" val="3354977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bject 20"/>
          <p:cNvSpPr txBox="1"/>
          <p:nvPr/>
        </p:nvSpPr>
        <p:spPr>
          <a:xfrm>
            <a:off x="305533" y="215150"/>
            <a:ext cx="2135807" cy="501548"/>
          </a:xfrm>
          <a:prstGeom prst="rect">
            <a:avLst/>
          </a:prstGeom>
        </p:spPr>
        <p:txBody>
          <a:bodyPr vert="horz" wrap="square" lIns="0" tIns="0" rIns="0" bIns="0" rtlCol="0">
            <a:spAutoFit/>
          </a:bodyPr>
          <a:lstStyle/>
          <a:p>
            <a:pPr marL="11689"/>
            <a:r>
              <a:rPr sz="1050" b="1" dirty="0">
                <a:latin typeface="Arial"/>
                <a:cs typeface="Arial"/>
              </a:rPr>
              <a:t>GENERAL</a:t>
            </a:r>
            <a:r>
              <a:rPr sz="1050" b="1" spc="-48" dirty="0">
                <a:latin typeface="Arial"/>
                <a:cs typeface="Arial"/>
              </a:rPr>
              <a:t> </a:t>
            </a:r>
            <a:r>
              <a:rPr sz="1050" b="1" dirty="0">
                <a:latin typeface="Arial"/>
                <a:cs typeface="Arial"/>
              </a:rPr>
              <a:t>DATA</a:t>
            </a:r>
            <a:endParaRPr sz="1050" dirty="0">
              <a:latin typeface="Arial"/>
              <a:cs typeface="Arial"/>
            </a:endParaRPr>
          </a:p>
          <a:p>
            <a:pPr>
              <a:spcBef>
                <a:spcPts val="39"/>
              </a:spcBef>
            </a:pPr>
            <a:endParaRPr sz="1159" dirty="0">
              <a:latin typeface="Times New Roman"/>
              <a:cs typeface="Times New Roman"/>
            </a:endParaRPr>
          </a:p>
          <a:p>
            <a:pPr marL="8659"/>
            <a:r>
              <a:rPr sz="1050" b="1" dirty="0">
                <a:latin typeface="Arial"/>
                <a:cs typeface="Arial"/>
              </a:rPr>
              <a:t>Washington Elementary</a:t>
            </a:r>
            <a:r>
              <a:rPr sz="1050" b="1" spc="-68" dirty="0">
                <a:latin typeface="Arial"/>
                <a:cs typeface="Arial"/>
              </a:rPr>
              <a:t> </a:t>
            </a:r>
            <a:r>
              <a:rPr sz="1050" b="1" dirty="0">
                <a:latin typeface="Arial"/>
                <a:cs typeface="Arial"/>
              </a:rPr>
              <a:t>School</a:t>
            </a:r>
            <a:endParaRPr sz="1050" dirty="0">
              <a:latin typeface="Arial"/>
              <a:cs typeface="Arial"/>
            </a:endParaRPr>
          </a:p>
        </p:txBody>
      </p:sp>
      <p:grpSp>
        <p:nvGrpSpPr>
          <p:cNvPr id="26" name="Group 25"/>
          <p:cNvGrpSpPr/>
          <p:nvPr/>
        </p:nvGrpSpPr>
        <p:grpSpPr>
          <a:xfrm>
            <a:off x="2606842" y="716698"/>
            <a:ext cx="8133348" cy="5316603"/>
            <a:chOff x="3927071" y="1322069"/>
            <a:chExt cx="4327063" cy="4170143"/>
          </a:xfrm>
        </p:grpSpPr>
        <p:sp>
          <p:nvSpPr>
            <p:cNvPr id="2" name="object 2"/>
            <p:cNvSpPr txBox="1"/>
            <p:nvPr/>
          </p:nvSpPr>
          <p:spPr>
            <a:xfrm>
              <a:off x="3927071" y="1325186"/>
              <a:ext cx="261938" cy="148860"/>
            </a:xfrm>
            <a:prstGeom prst="rect">
              <a:avLst/>
            </a:prstGeom>
          </p:spPr>
          <p:txBody>
            <a:bodyPr vert="horz" wrap="square" lIns="0" tIns="0" rIns="0" bIns="0" rtlCol="0">
              <a:spAutoFit/>
            </a:bodyPr>
            <a:lstStyle/>
            <a:p>
              <a:pPr marL="8659"/>
              <a:r>
                <a:rPr sz="1200" b="1" dirty="0">
                  <a:latin typeface="Arial"/>
                  <a:cs typeface="Arial"/>
                </a:rPr>
                <a:t>Built:</a:t>
              </a:r>
              <a:endParaRPr sz="1200" dirty="0">
                <a:latin typeface="Arial"/>
                <a:cs typeface="Arial"/>
              </a:endParaRPr>
            </a:p>
          </p:txBody>
        </p:sp>
        <p:sp>
          <p:nvSpPr>
            <p:cNvPr id="3" name="object 3"/>
            <p:cNvSpPr txBox="1"/>
            <p:nvPr/>
          </p:nvSpPr>
          <p:spPr>
            <a:xfrm>
              <a:off x="3927071" y="1669143"/>
              <a:ext cx="224703" cy="148860"/>
            </a:xfrm>
            <a:prstGeom prst="rect">
              <a:avLst/>
            </a:prstGeom>
          </p:spPr>
          <p:txBody>
            <a:bodyPr vert="horz" wrap="square" lIns="0" tIns="0" rIns="0" bIns="0" rtlCol="0">
              <a:spAutoFit/>
            </a:bodyPr>
            <a:lstStyle/>
            <a:p>
              <a:pPr marL="8659"/>
              <a:r>
                <a:rPr sz="1200" b="1" dirty="0">
                  <a:latin typeface="Arial"/>
                  <a:cs typeface="Arial"/>
                </a:rPr>
                <a:t>Site:</a:t>
              </a:r>
              <a:endParaRPr sz="1200" dirty="0">
                <a:latin typeface="Arial"/>
                <a:cs typeface="Arial"/>
              </a:endParaRPr>
            </a:p>
          </p:txBody>
        </p:sp>
        <p:sp>
          <p:nvSpPr>
            <p:cNvPr id="4" name="object 4"/>
            <p:cNvSpPr txBox="1"/>
            <p:nvPr/>
          </p:nvSpPr>
          <p:spPr>
            <a:xfrm>
              <a:off x="3927071" y="2151603"/>
              <a:ext cx="474085" cy="148860"/>
            </a:xfrm>
            <a:prstGeom prst="rect">
              <a:avLst/>
            </a:prstGeom>
          </p:spPr>
          <p:txBody>
            <a:bodyPr vert="horz" wrap="square" lIns="0" tIns="0" rIns="0" bIns="0" rtlCol="0">
              <a:spAutoFit/>
            </a:bodyPr>
            <a:lstStyle/>
            <a:p>
              <a:pPr marL="8659"/>
              <a:r>
                <a:rPr sz="1200" b="1" dirty="0">
                  <a:latin typeface="Arial"/>
                  <a:cs typeface="Arial"/>
                </a:rPr>
                <a:t>Structure:</a:t>
              </a:r>
              <a:endParaRPr sz="1200" dirty="0">
                <a:latin typeface="Arial"/>
                <a:cs typeface="Arial"/>
              </a:endParaRPr>
            </a:p>
          </p:txBody>
        </p:sp>
        <p:sp>
          <p:nvSpPr>
            <p:cNvPr id="5" name="object 5"/>
            <p:cNvSpPr txBox="1"/>
            <p:nvPr/>
          </p:nvSpPr>
          <p:spPr>
            <a:xfrm>
              <a:off x="3927071" y="2671853"/>
              <a:ext cx="686666" cy="148860"/>
            </a:xfrm>
            <a:prstGeom prst="rect">
              <a:avLst/>
            </a:prstGeom>
          </p:spPr>
          <p:txBody>
            <a:bodyPr vert="horz" wrap="square" lIns="0" tIns="0" rIns="0" bIns="0" rtlCol="0">
              <a:spAutoFit/>
            </a:bodyPr>
            <a:lstStyle/>
            <a:p>
              <a:pPr marL="8659"/>
              <a:r>
                <a:rPr sz="1200" b="1" dirty="0">
                  <a:latin typeface="Arial"/>
                  <a:cs typeface="Arial"/>
                </a:rPr>
                <a:t>HVAC</a:t>
              </a:r>
              <a:r>
                <a:rPr sz="1200" b="1" spc="-51" dirty="0">
                  <a:latin typeface="Arial"/>
                  <a:cs typeface="Arial"/>
                </a:rPr>
                <a:t> </a:t>
              </a:r>
              <a:r>
                <a:rPr sz="1200" b="1" dirty="0">
                  <a:latin typeface="Arial"/>
                  <a:cs typeface="Arial"/>
                </a:rPr>
                <a:t>System:</a:t>
              </a:r>
              <a:endParaRPr sz="1200">
                <a:latin typeface="Arial"/>
                <a:cs typeface="Arial"/>
              </a:endParaRPr>
            </a:p>
          </p:txBody>
        </p:sp>
        <p:sp>
          <p:nvSpPr>
            <p:cNvPr id="6" name="object 6"/>
            <p:cNvSpPr txBox="1"/>
            <p:nvPr/>
          </p:nvSpPr>
          <p:spPr>
            <a:xfrm>
              <a:off x="3927071" y="3229849"/>
              <a:ext cx="851622" cy="148860"/>
            </a:xfrm>
            <a:prstGeom prst="rect">
              <a:avLst/>
            </a:prstGeom>
          </p:spPr>
          <p:txBody>
            <a:bodyPr vert="horz" wrap="square" lIns="0" tIns="0" rIns="0" bIns="0" rtlCol="0">
              <a:spAutoFit/>
            </a:bodyPr>
            <a:lstStyle/>
            <a:p>
              <a:pPr marL="8659"/>
              <a:r>
                <a:rPr sz="1200" b="1" dirty="0">
                  <a:latin typeface="Arial"/>
                  <a:cs typeface="Arial"/>
                </a:rPr>
                <a:t>Plumbing</a:t>
              </a:r>
              <a:r>
                <a:rPr sz="1200" b="1" spc="-48" dirty="0">
                  <a:latin typeface="Arial"/>
                  <a:cs typeface="Arial"/>
                </a:rPr>
                <a:t> </a:t>
              </a:r>
              <a:r>
                <a:rPr sz="1200" b="1" dirty="0">
                  <a:latin typeface="Arial"/>
                  <a:cs typeface="Arial"/>
                </a:rPr>
                <a:t>Service:</a:t>
              </a:r>
              <a:endParaRPr sz="1200">
                <a:latin typeface="Arial"/>
                <a:cs typeface="Arial"/>
              </a:endParaRPr>
            </a:p>
          </p:txBody>
        </p:sp>
        <p:sp>
          <p:nvSpPr>
            <p:cNvPr id="7" name="object 7"/>
            <p:cNvSpPr txBox="1"/>
            <p:nvPr/>
          </p:nvSpPr>
          <p:spPr>
            <a:xfrm>
              <a:off x="3927071" y="3456412"/>
              <a:ext cx="841231" cy="148860"/>
            </a:xfrm>
            <a:prstGeom prst="rect">
              <a:avLst/>
            </a:prstGeom>
          </p:spPr>
          <p:txBody>
            <a:bodyPr vert="horz" wrap="square" lIns="0" tIns="0" rIns="0" bIns="0" rtlCol="0">
              <a:spAutoFit/>
            </a:bodyPr>
            <a:lstStyle/>
            <a:p>
              <a:pPr marL="8659"/>
              <a:r>
                <a:rPr sz="1200" b="1" dirty="0">
                  <a:latin typeface="Arial"/>
                  <a:cs typeface="Arial"/>
                </a:rPr>
                <a:t>Electrical</a:t>
              </a:r>
              <a:r>
                <a:rPr sz="1200" b="1" spc="-48" dirty="0">
                  <a:latin typeface="Arial"/>
                  <a:cs typeface="Arial"/>
                </a:rPr>
                <a:t> </a:t>
              </a:r>
              <a:r>
                <a:rPr sz="1200" b="1" dirty="0">
                  <a:latin typeface="Arial"/>
                  <a:cs typeface="Arial"/>
                </a:rPr>
                <a:t>Service:</a:t>
              </a:r>
              <a:endParaRPr sz="1200" dirty="0">
                <a:latin typeface="Arial"/>
                <a:cs typeface="Arial"/>
              </a:endParaRPr>
            </a:p>
          </p:txBody>
        </p:sp>
        <p:sp>
          <p:nvSpPr>
            <p:cNvPr id="8" name="object 8"/>
            <p:cNvSpPr txBox="1"/>
            <p:nvPr/>
          </p:nvSpPr>
          <p:spPr>
            <a:xfrm>
              <a:off x="3927071" y="3775417"/>
              <a:ext cx="442480" cy="148860"/>
            </a:xfrm>
            <a:prstGeom prst="rect">
              <a:avLst/>
            </a:prstGeom>
          </p:spPr>
          <p:txBody>
            <a:bodyPr vert="horz" wrap="square" lIns="0" tIns="0" rIns="0" bIns="0" rtlCol="0">
              <a:spAutoFit/>
            </a:bodyPr>
            <a:lstStyle/>
            <a:p>
              <a:pPr marL="8659"/>
              <a:r>
                <a:rPr sz="1200" b="1" dirty="0">
                  <a:latin typeface="Arial"/>
                  <a:cs typeface="Arial"/>
                </a:rPr>
                <a:t>Systems:</a:t>
              </a:r>
              <a:endParaRPr sz="1200">
                <a:latin typeface="Arial"/>
                <a:cs typeface="Arial"/>
              </a:endParaRPr>
            </a:p>
          </p:txBody>
        </p:sp>
        <p:sp>
          <p:nvSpPr>
            <p:cNvPr id="9" name="object 9"/>
            <p:cNvSpPr txBox="1"/>
            <p:nvPr/>
          </p:nvSpPr>
          <p:spPr>
            <a:xfrm>
              <a:off x="3930535" y="4484161"/>
              <a:ext cx="878032" cy="148860"/>
            </a:xfrm>
            <a:prstGeom prst="rect">
              <a:avLst/>
            </a:prstGeom>
          </p:spPr>
          <p:txBody>
            <a:bodyPr vert="horz" wrap="square" lIns="0" tIns="0" rIns="0" bIns="0" rtlCol="0">
              <a:spAutoFit/>
            </a:bodyPr>
            <a:lstStyle/>
            <a:p>
              <a:pPr marL="8659"/>
              <a:r>
                <a:rPr sz="1200" b="1" dirty="0">
                  <a:latin typeface="Arial"/>
                  <a:cs typeface="Arial"/>
                </a:rPr>
                <a:t>Architectural</a:t>
              </a:r>
              <a:r>
                <a:rPr sz="1200" b="1" spc="-48" dirty="0">
                  <a:latin typeface="Arial"/>
                  <a:cs typeface="Arial"/>
                </a:rPr>
                <a:t> </a:t>
              </a:r>
              <a:r>
                <a:rPr sz="1200" b="1" dirty="0">
                  <a:latin typeface="Arial"/>
                  <a:cs typeface="Arial"/>
                </a:rPr>
                <a:t>Area:</a:t>
              </a:r>
              <a:endParaRPr sz="1200" dirty="0">
                <a:latin typeface="Arial"/>
                <a:cs typeface="Arial"/>
              </a:endParaRPr>
            </a:p>
          </p:txBody>
        </p:sp>
        <p:sp>
          <p:nvSpPr>
            <p:cNvPr id="10" name="object 10"/>
            <p:cNvSpPr txBox="1"/>
            <p:nvPr/>
          </p:nvSpPr>
          <p:spPr>
            <a:xfrm>
              <a:off x="3927071" y="4770558"/>
              <a:ext cx="1149061" cy="148860"/>
            </a:xfrm>
            <a:prstGeom prst="rect">
              <a:avLst/>
            </a:prstGeom>
          </p:spPr>
          <p:txBody>
            <a:bodyPr vert="horz" wrap="square" lIns="0" tIns="0" rIns="0" bIns="0" rtlCol="0">
              <a:spAutoFit/>
            </a:bodyPr>
            <a:lstStyle/>
            <a:p>
              <a:pPr marL="8659"/>
              <a:r>
                <a:rPr sz="1200" b="1" dirty="0">
                  <a:latin typeface="Arial"/>
                  <a:cs typeface="Arial"/>
                </a:rPr>
                <a:t>PDE Replacement</a:t>
              </a:r>
              <a:r>
                <a:rPr sz="1200" b="1" spc="-41" dirty="0">
                  <a:latin typeface="Arial"/>
                  <a:cs typeface="Arial"/>
                </a:rPr>
                <a:t> </a:t>
              </a:r>
              <a:r>
                <a:rPr sz="1200" b="1" dirty="0">
                  <a:latin typeface="Arial"/>
                  <a:cs typeface="Arial"/>
                </a:rPr>
                <a:t>Value:</a:t>
              </a:r>
              <a:endParaRPr sz="1200" dirty="0">
                <a:latin typeface="Arial"/>
                <a:cs typeface="Arial"/>
              </a:endParaRPr>
            </a:p>
          </p:txBody>
        </p:sp>
        <p:sp>
          <p:nvSpPr>
            <p:cNvPr id="11" name="object 11"/>
            <p:cNvSpPr txBox="1"/>
            <p:nvPr/>
          </p:nvSpPr>
          <p:spPr>
            <a:xfrm>
              <a:off x="5688835" y="4927005"/>
              <a:ext cx="496599" cy="148860"/>
            </a:xfrm>
            <a:prstGeom prst="rect">
              <a:avLst/>
            </a:prstGeom>
          </p:spPr>
          <p:txBody>
            <a:bodyPr vert="horz" wrap="square" lIns="0" tIns="0" rIns="0" bIns="0" rtlCol="0">
              <a:spAutoFit/>
            </a:bodyPr>
            <a:lstStyle/>
            <a:p>
              <a:pPr marL="8659"/>
              <a:r>
                <a:rPr sz="1200" spc="-3" dirty="0">
                  <a:latin typeface="Arial"/>
                  <a:cs typeface="Arial"/>
                </a:rPr>
                <a:t>( 20% Rule</a:t>
              </a:r>
              <a:r>
                <a:rPr sz="1200" spc="-55" dirty="0">
                  <a:latin typeface="Arial"/>
                  <a:cs typeface="Arial"/>
                </a:rPr>
                <a:t> </a:t>
              </a:r>
              <a:r>
                <a:rPr sz="1200" spc="-3" dirty="0">
                  <a:latin typeface="Arial"/>
                  <a:cs typeface="Arial"/>
                </a:rPr>
                <a:t>)</a:t>
              </a:r>
              <a:endParaRPr sz="1200" dirty="0">
                <a:latin typeface="Arial"/>
                <a:cs typeface="Arial"/>
              </a:endParaRPr>
            </a:p>
          </p:txBody>
        </p:sp>
        <p:sp>
          <p:nvSpPr>
            <p:cNvPr id="12" name="object 12"/>
            <p:cNvSpPr txBox="1"/>
            <p:nvPr/>
          </p:nvSpPr>
          <p:spPr>
            <a:xfrm>
              <a:off x="3927071" y="5343352"/>
              <a:ext cx="926090" cy="148860"/>
            </a:xfrm>
            <a:prstGeom prst="rect">
              <a:avLst/>
            </a:prstGeom>
          </p:spPr>
          <p:txBody>
            <a:bodyPr vert="horz" wrap="square" lIns="0" tIns="0" rIns="0" bIns="0" rtlCol="0">
              <a:spAutoFit/>
            </a:bodyPr>
            <a:lstStyle/>
            <a:p>
              <a:pPr marL="8659"/>
              <a:r>
                <a:rPr sz="1200" b="1" dirty="0">
                  <a:latin typeface="Arial"/>
                  <a:cs typeface="Arial"/>
                </a:rPr>
                <a:t>PDE Total</a:t>
              </a:r>
              <a:r>
                <a:rPr sz="1200" b="1" spc="-44" dirty="0">
                  <a:latin typeface="Arial"/>
                  <a:cs typeface="Arial"/>
                </a:rPr>
                <a:t> </a:t>
              </a:r>
              <a:r>
                <a:rPr sz="1200" b="1" dirty="0">
                  <a:latin typeface="Arial"/>
                  <a:cs typeface="Arial"/>
                </a:rPr>
                <a:t>Capacity:</a:t>
              </a:r>
              <a:endParaRPr sz="1200" dirty="0">
                <a:latin typeface="Arial"/>
                <a:cs typeface="Arial"/>
              </a:endParaRPr>
            </a:p>
          </p:txBody>
        </p:sp>
        <p:sp>
          <p:nvSpPr>
            <p:cNvPr id="13" name="object 13"/>
            <p:cNvSpPr txBox="1"/>
            <p:nvPr/>
          </p:nvSpPr>
          <p:spPr>
            <a:xfrm>
              <a:off x="5156345" y="5340197"/>
              <a:ext cx="177078" cy="148860"/>
            </a:xfrm>
            <a:prstGeom prst="rect">
              <a:avLst/>
            </a:prstGeom>
          </p:spPr>
          <p:txBody>
            <a:bodyPr vert="horz" wrap="square" lIns="0" tIns="0" rIns="0" bIns="0" rtlCol="0">
              <a:spAutoFit/>
            </a:bodyPr>
            <a:lstStyle/>
            <a:p>
              <a:pPr marL="8659"/>
              <a:r>
                <a:rPr sz="1200" dirty="0">
                  <a:latin typeface="Arial"/>
                  <a:cs typeface="Arial"/>
                </a:rPr>
                <a:t>700</a:t>
              </a:r>
            </a:p>
          </p:txBody>
        </p:sp>
        <p:sp>
          <p:nvSpPr>
            <p:cNvPr id="14" name="object 14"/>
            <p:cNvSpPr txBox="1"/>
            <p:nvPr/>
          </p:nvSpPr>
          <p:spPr>
            <a:xfrm>
              <a:off x="5156315" y="4940844"/>
              <a:ext cx="495733" cy="148860"/>
            </a:xfrm>
            <a:prstGeom prst="rect">
              <a:avLst/>
            </a:prstGeom>
          </p:spPr>
          <p:txBody>
            <a:bodyPr vert="horz" wrap="square" lIns="0" tIns="0" rIns="0" bIns="0" rtlCol="0">
              <a:spAutoFit/>
            </a:bodyPr>
            <a:lstStyle/>
            <a:p>
              <a:pPr marL="8659"/>
              <a:r>
                <a:rPr sz="1200" dirty="0">
                  <a:latin typeface="Arial"/>
                  <a:cs typeface="Arial"/>
                </a:rPr>
                <a:t>$2,241,120</a:t>
              </a:r>
            </a:p>
          </p:txBody>
        </p:sp>
        <p:sp>
          <p:nvSpPr>
            <p:cNvPr id="15" name="object 15"/>
            <p:cNvSpPr txBox="1"/>
            <p:nvPr/>
          </p:nvSpPr>
          <p:spPr>
            <a:xfrm>
              <a:off x="5156344" y="3760700"/>
              <a:ext cx="3082636" cy="1160283"/>
            </a:xfrm>
            <a:prstGeom prst="rect">
              <a:avLst/>
            </a:prstGeom>
          </p:spPr>
          <p:txBody>
            <a:bodyPr vert="horz" wrap="square" lIns="0" tIns="0" rIns="0" bIns="0" rtlCol="0">
              <a:spAutoFit/>
            </a:bodyPr>
            <a:lstStyle/>
            <a:p>
              <a:pPr marL="8659" marR="2372095">
                <a:lnSpc>
                  <a:spcPct val="110000"/>
                </a:lnSpc>
              </a:pPr>
              <a:r>
                <a:rPr sz="1200" dirty="0">
                  <a:latin typeface="Arial"/>
                  <a:cs typeface="Arial"/>
                </a:rPr>
                <a:t>Fire Alarm  Paging/Intercom  Master Clock  Security</a:t>
              </a:r>
            </a:p>
            <a:p>
              <a:pPr marL="8659" marR="1739998">
                <a:lnSpc>
                  <a:spcPts val="989"/>
                </a:lnSpc>
                <a:spcBef>
                  <a:spcPts val="48"/>
                </a:spcBef>
              </a:pPr>
              <a:r>
                <a:rPr sz="1200" dirty="0">
                  <a:latin typeface="Arial"/>
                  <a:cs typeface="Arial"/>
                </a:rPr>
                <a:t>Emergency Lighting and</a:t>
              </a:r>
              <a:r>
                <a:rPr sz="1200" spc="-34" dirty="0">
                  <a:latin typeface="Arial"/>
                  <a:cs typeface="Arial"/>
                </a:rPr>
                <a:t> </a:t>
              </a:r>
              <a:r>
                <a:rPr sz="1200" dirty="0">
                  <a:latin typeface="Arial"/>
                  <a:cs typeface="Arial"/>
                </a:rPr>
                <a:t>Power  District</a:t>
              </a:r>
              <a:r>
                <a:rPr sz="1200" spc="-51" dirty="0">
                  <a:latin typeface="Arial"/>
                  <a:cs typeface="Arial"/>
                </a:rPr>
                <a:t> </a:t>
              </a:r>
              <a:r>
                <a:rPr sz="1200" dirty="0">
                  <a:latin typeface="Arial"/>
                  <a:cs typeface="Arial"/>
                </a:rPr>
                <a:t>Telephone</a:t>
              </a:r>
            </a:p>
            <a:p>
              <a:pPr marL="8659">
                <a:spcBef>
                  <a:spcPts val="41"/>
                </a:spcBef>
              </a:pPr>
              <a:r>
                <a:rPr sz="1200" dirty="0">
                  <a:latin typeface="Arial"/>
                  <a:cs typeface="Arial"/>
                </a:rPr>
                <a:t>Data</a:t>
              </a:r>
              <a:r>
                <a:rPr sz="1200" spc="-55" dirty="0">
                  <a:latin typeface="Arial"/>
                  <a:cs typeface="Arial"/>
                </a:rPr>
                <a:t> </a:t>
              </a:r>
              <a:r>
                <a:rPr sz="1200" dirty="0">
                  <a:latin typeface="Arial"/>
                  <a:cs typeface="Arial"/>
                </a:rPr>
                <a:t>Network</a:t>
              </a:r>
            </a:p>
            <a:p>
              <a:pPr>
                <a:spcBef>
                  <a:spcPts val="1"/>
                </a:spcBef>
              </a:pPr>
              <a:endParaRPr sz="1200" dirty="0">
                <a:latin typeface="Times New Roman"/>
                <a:cs typeface="Times New Roman"/>
              </a:endParaRPr>
            </a:p>
            <a:p>
              <a:pPr marL="8659">
                <a:tabLst>
                  <a:tab pos="425150" algn="l"/>
                </a:tabLst>
              </a:pPr>
              <a:r>
                <a:rPr sz="1200" dirty="0">
                  <a:latin typeface="Arial"/>
                  <a:cs typeface="Arial"/>
                </a:rPr>
                <a:t>82,030	s.f.</a:t>
              </a:r>
            </a:p>
            <a:p>
              <a:pPr>
                <a:spcBef>
                  <a:spcPts val="16"/>
                </a:spcBef>
              </a:pPr>
              <a:endParaRPr sz="1200" dirty="0">
                <a:latin typeface="Times New Roman"/>
                <a:cs typeface="Times New Roman"/>
              </a:endParaRPr>
            </a:p>
            <a:p>
              <a:pPr marL="8659"/>
              <a:r>
                <a:rPr sz="1200" dirty="0">
                  <a:latin typeface="Arial"/>
                  <a:cs typeface="Arial"/>
                </a:rPr>
                <a:t>$11,205,600  </a:t>
              </a:r>
              <a:r>
                <a:rPr sz="1200" spc="-3" dirty="0">
                  <a:latin typeface="Arial"/>
                  <a:cs typeface="Arial"/>
                </a:rPr>
                <a:t>(   700 FTE  x    92 sf  =   64,400 x  $174 / sf = replacement cost</a:t>
              </a:r>
              <a:r>
                <a:rPr sz="1200" spc="-31" dirty="0">
                  <a:latin typeface="Arial"/>
                  <a:cs typeface="Arial"/>
                </a:rPr>
                <a:t> </a:t>
              </a:r>
              <a:r>
                <a:rPr sz="1200" spc="-3" dirty="0">
                  <a:latin typeface="Arial"/>
                  <a:cs typeface="Arial"/>
                </a:rPr>
                <a:t>)</a:t>
              </a:r>
              <a:endParaRPr sz="1200" dirty="0">
                <a:latin typeface="Arial"/>
                <a:cs typeface="Arial"/>
              </a:endParaRPr>
            </a:p>
          </p:txBody>
        </p:sp>
        <p:sp>
          <p:nvSpPr>
            <p:cNvPr id="16" name="object 16"/>
            <p:cNvSpPr txBox="1"/>
            <p:nvPr/>
          </p:nvSpPr>
          <p:spPr>
            <a:xfrm>
              <a:off x="5156344" y="2137796"/>
              <a:ext cx="3097790" cy="464414"/>
            </a:xfrm>
            <a:prstGeom prst="rect">
              <a:avLst/>
            </a:prstGeom>
          </p:spPr>
          <p:txBody>
            <a:bodyPr vert="horz" wrap="square" lIns="0" tIns="0" rIns="0" bIns="0" rtlCol="0">
              <a:spAutoFit/>
            </a:bodyPr>
            <a:lstStyle/>
            <a:p>
              <a:pPr marL="8659" marR="3464" algn="just">
                <a:lnSpc>
                  <a:spcPct val="103699"/>
                </a:lnSpc>
              </a:pPr>
              <a:r>
                <a:rPr sz="1200" dirty="0">
                  <a:latin typeface="Arial"/>
                  <a:cs typeface="Arial"/>
                </a:rPr>
                <a:t>One-story building with concrete floors; metal roof deck; structural steel  frame; and masonry and concrete walls. Construction type non-  combustible, unprotected in accordance with International Building Code  with foam and built-up roof</a:t>
              </a:r>
              <a:r>
                <a:rPr sz="1200" spc="-27" dirty="0">
                  <a:latin typeface="Arial"/>
                  <a:cs typeface="Arial"/>
                </a:rPr>
                <a:t> </a:t>
              </a:r>
              <a:r>
                <a:rPr sz="1200" dirty="0">
                  <a:latin typeface="Arial"/>
                  <a:cs typeface="Arial"/>
                </a:rPr>
                <a:t>membranes.</a:t>
              </a:r>
            </a:p>
          </p:txBody>
        </p:sp>
        <p:sp>
          <p:nvSpPr>
            <p:cNvPr id="17" name="object 17"/>
            <p:cNvSpPr txBox="1"/>
            <p:nvPr/>
          </p:nvSpPr>
          <p:spPr>
            <a:xfrm>
              <a:off x="5156334" y="2664659"/>
              <a:ext cx="2998210" cy="309609"/>
            </a:xfrm>
            <a:prstGeom prst="rect">
              <a:avLst/>
            </a:prstGeom>
          </p:spPr>
          <p:txBody>
            <a:bodyPr vert="horz" wrap="square" lIns="0" tIns="0" rIns="0" bIns="0" rtlCol="0">
              <a:spAutoFit/>
            </a:bodyPr>
            <a:lstStyle/>
            <a:p>
              <a:pPr marL="8659" marR="3464">
                <a:lnSpc>
                  <a:spcPct val="103600"/>
                </a:lnSpc>
              </a:pPr>
              <a:r>
                <a:rPr sz="1200" dirty="0">
                  <a:latin typeface="Arial"/>
                  <a:cs typeface="Arial"/>
                </a:rPr>
                <a:t>Hot water boilers serve classroom unit ventilators, air handlers and fan  coils. Air conditioning is provided for miscellaneous areas through  packaged rooftop and split system air</a:t>
              </a:r>
              <a:r>
                <a:rPr sz="1200" spc="-14" dirty="0">
                  <a:latin typeface="Arial"/>
                  <a:cs typeface="Arial"/>
                </a:rPr>
                <a:t> </a:t>
              </a:r>
              <a:r>
                <a:rPr sz="1200" dirty="0">
                  <a:latin typeface="Arial"/>
                  <a:cs typeface="Arial"/>
                </a:rPr>
                <a:t>conditioners.</a:t>
              </a:r>
            </a:p>
          </p:txBody>
        </p:sp>
        <p:sp>
          <p:nvSpPr>
            <p:cNvPr id="18" name="object 18"/>
            <p:cNvSpPr txBox="1"/>
            <p:nvPr/>
          </p:nvSpPr>
          <p:spPr>
            <a:xfrm>
              <a:off x="5156334" y="3226769"/>
              <a:ext cx="1005753" cy="148860"/>
            </a:xfrm>
            <a:prstGeom prst="rect">
              <a:avLst/>
            </a:prstGeom>
          </p:spPr>
          <p:txBody>
            <a:bodyPr vert="horz" wrap="square" lIns="0" tIns="0" rIns="0" bIns="0" rtlCol="0">
              <a:spAutoFit/>
            </a:bodyPr>
            <a:lstStyle/>
            <a:p>
              <a:pPr marL="8659"/>
              <a:r>
                <a:rPr sz="1200" dirty="0">
                  <a:latin typeface="Arial"/>
                  <a:cs typeface="Arial"/>
                </a:rPr>
                <a:t>Public water and</a:t>
              </a:r>
              <a:r>
                <a:rPr sz="1200" spc="-44" dirty="0">
                  <a:latin typeface="Arial"/>
                  <a:cs typeface="Arial"/>
                </a:rPr>
                <a:t> </a:t>
              </a:r>
              <a:r>
                <a:rPr sz="1200" dirty="0">
                  <a:latin typeface="Arial"/>
                  <a:cs typeface="Arial"/>
                </a:rPr>
                <a:t>sewer</a:t>
              </a:r>
            </a:p>
          </p:txBody>
        </p:sp>
        <p:sp>
          <p:nvSpPr>
            <p:cNvPr id="19" name="object 19"/>
            <p:cNvSpPr txBox="1"/>
            <p:nvPr/>
          </p:nvSpPr>
          <p:spPr>
            <a:xfrm>
              <a:off x="5156334" y="3453333"/>
              <a:ext cx="1882919" cy="148860"/>
            </a:xfrm>
            <a:prstGeom prst="rect">
              <a:avLst/>
            </a:prstGeom>
          </p:spPr>
          <p:txBody>
            <a:bodyPr vert="horz" wrap="square" lIns="0" tIns="0" rIns="0" bIns="0" rtlCol="0">
              <a:spAutoFit/>
            </a:bodyPr>
            <a:lstStyle/>
            <a:p>
              <a:pPr marL="8659"/>
              <a:r>
                <a:rPr sz="1200" dirty="0">
                  <a:latin typeface="Arial"/>
                  <a:cs typeface="Arial"/>
                </a:rPr>
                <a:t>1600 amp, 120/208 volt, three phase, 4</a:t>
              </a:r>
              <a:r>
                <a:rPr sz="1200" spc="-24" dirty="0">
                  <a:latin typeface="Arial"/>
                  <a:cs typeface="Arial"/>
                </a:rPr>
                <a:t> </a:t>
              </a:r>
              <a:r>
                <a:rPr sz="1200" dirty="0">
                  <a:latin typeface="Arial"/>
                  <a:cs typeface="Arial"/>
                </a:rPr>
                <a:t>wire</a:t>
              </a:r>
            </a:p>
          </p:txBody>
        </p:sp>
        <p:sp>
          <p:nvSpPr>
            <p:cNvPr id="21" name="object 21"/>
            <p:cNvSpPr txBox="1"/>
            <p:nvPr/>
          </p:nvSpPr>
          <p:spPr>
            <a:xfrm>
              <a:off x="5156315" y="1322069"/>
              <a:ext cx="2893519" cy="308058"/>
            </a:xfrm>
            <a:prstGeom prst="rect">
              <a:avLst/>
            </a:prstGeom>
          </p:spPr>
          <p:txBody>
            <a:bodyPr vert="horz" wrap="square" lIns="0" tIns="0" rIns="0" bIns="0" rtlCol="0">
              <a:spAutoFit/>
            </a:bodyPr>
            <a:lstStyle/>
            <a:p>
              <a:pPr marL="8659"/>
              <a:r>
                <a:rPr sz="1200" dirty="0">
                  <a:latin typeface="Arial"/>
                  <a:cs typeface="Arial"/>
                </a:rPr>
                <a:t>1961, 1987,</a:t>
              </a:r>
              <a:r>
                <a:rPr sz="1200" spc="-51" dirty="0">
                  <a:latin typeface="Arial"/>
                  <a:cs typeface="Arial"/>
                </a:rPr>
                <a:t> </a:t>
              </a:r>
              <a:r>
                <a:rPr sz="1200" dirty="0">
                  <a:latin typeface="Arial"/>
                  <a:cs typeface="Arial"/>
                </a:rPr>
                <a:t>1995</a:t>
              </a:r>
            </a:p>
            <a:p>
              <a:pPr marL="8659">
                <a:spcBef>
                  <a:spcPts val="89"/>
                </a:spcBef>
              </a:pPr>
              <a:r>
                <a:rPr sz="1200" dirty="0">
                  <a:latin typeface="Arial"/>
                  <a:cs typeface="Arial"/>
                </a:rPr>
                <a:t>Eligible for 20-year State Reimbursement in</a:t>
              </a:r>
              <a:r>
                <a:rPr sz="1200" spc="-17" dirty="0">
                  <a:latin typeface="Arial"/>
                  <a:cs typeface="Arial"/>
                </a:rPr>
                <a:t> </a:t>
              </a:r>
              <a:r>
                <a:rPr sz="1200" dirty="0">
                  <a:latin typeface="Arial"/>
                  <a:cs typeface="Arial"/>
                </a:rPr>
                <a:t>2015</a:t>
              </a:r>
            </a:p>
          </p:txBody>
        </p:sp>
        <p:sp>
          <p:nvSpPr>
            <p:cNvPr id="22" name="object 22"/>
            <p:cNvSpPr txBox="1"/>
            <p:nvPr/>
          </p:nvSpPr>
          <p:spPr>
            <a:xfrm>
              <a:off x="5156315" y="1666026"/>
              <a:ext cx="3096491" cy="303665"/>
            </a:xfrm>
            <a:prstGeom prst="rect">
              <a:avLst/>
            </a:prstGeom>
          </p:spPr>
          <p:txBody>
            <a:bodyPr vert="horz" wrap="square" lIns="0" tIns="0" rIns="0" bIns="0" rtlCol="0">
              <a:spAutoFit/>
            </a:bodyPr>
            <a:lstStyle/>
            <a:p>
              <a:pPr marL="8659"/>
              <a:r>
                <a:rPr sz="1200" dirty="0">
                  <a:latin typeface="Arial"/>
                  <a:cs typeface="Arial"/>
                </a:rPr>
                <a:t>1406 Route 100, Barto, PA</a:t>
              </a:r>
              <a:r>
                <a:rPr sz="1200" spc="-27" dirty="0">
                  <a:latin typeface="Arial"/>
                  <a:cs typeface="Arial"/>
                </a:rPr>
                <a:t> </a:t>
              </a:r>
              <a:r>
                <a:rPr sz="1200" dirty="0">
                  <a:latin typeface="Arial"/>
                  <a:cs typeface="Arial"/>
                </a:rPr>
                <a:t>19504-8704</a:t>
              </a:r>
            </a:p>
            <a:p>
              <a:pPr marL="8659" marR="3464">
                <a:lnSpc>
                  <a:spcPct val="103600"/>
                </a:lnSpc>
              </a:pPr>
              <a:r>
                <a:rPr sz="1200" dirty="0">
                  <a:latin typeface="Arial"/>
                  <a:cs typeface="Arial"/>
                </a:rPr>
                <a:t>24 acres; located in a rural area with paved drives and parking areas,  athletic fields and play</a:t>
              </a:r>
              <a:r>
                <a:rPr sz="1200" spc="-41" dirty="0">
                  <a:latin typeface="Arial"/>
                  <a:cs typeface="Arial"/>
                </a:rPr>
                <a:t> </a:t>
              </a:r>
              <a:r>
                <a:rPr sz="1200" dirty="0">
                  <a:latin typeface="Arial"/>
                  <a:cs typeface="Arial"/>
                </a:rPr>
                <a:t>areas.</a:t>
              </a:r>
            </a:p>
          </p:txBody>
        </p:sp>
      </p:grpSp>
      <p:sp>
        <p:nvSpPr>
          <p:cNvPr id="23" name="object 23"/>
          <p:cNvSpPr/>
          <p:nvPr/>
        </p:nvSpPr>
        <p:spPr>
          <a:xfrm flipV="1">
            <a:off x="305533" y="364846"/>
            <a:ext cx="2366424" cy="90163"/>
          </a:xfrm>
          <a:custGeom>
            <a:avLst/>
            <a:gdLst/>
            <a:ahLst/>
            <a:cxnLst/>
            <a:rect l="l" t="t" r="r" b="b"/>
            <a:pathLst>
              <a:path w="6370320">
                <a:moveTo>
                  <a:pt x="0" y="0"/>
                </a:moveTo>
                <a:lnTo>
                  <a:pt x="6370320" y="0"/>
                </a:lnTo>
              </a:path>
            </a:pathLst>
          </a:custGeom>
          <a:ln w="24383">
            <a:solidFill>
              <a:srgbClr val="000000"/>
            </a:solidFill>
          </a:ln>
        </p:spPr>
        <p:txBody>
          <a:bodyPr wrap="square" lIns="0" tIns="0" rIns="0" bIns="0" rtlCol="0"/>
          <a:lstStyle/>
          <a:p>
            <a:endParaRPr sz="1227"/>
          </a:p>
        </p:txBody>
      </p:sp>
      <p:sp>
        <p:nvSpPr>
          <p:cNvPr id="24" name="object 24"/>
          <p:cNvSpPr txBox="1">
            <a:spLocks noGrp="1"/>
          </p:cNvSpPr>
          <p:nvPr>
            <p:ph type="ftr" sz="quarter" idx="4294967295"/>
          </p:nvPr>
        </p:nvSpPr>
        <p:spPr>
          <a:xfrm>
            <a:off x="248653" y="6559206"/>
            <a:ext cx="5292718" cy="102592"/>
          </a:xfrm>
          <a:prstGeom prst="rect">
            <a:avLst/>
          </a:prstGeom>
        </p:spPr>
        <p:txBody>
          <a:bodyPr vert="horz" wrap="square" lIns="0" tIns="0" rIns="0" bIns="0" rtlCol="0">
            <a:spAutoFit/>
          </a:bodyPr>
          <a:lstStyle/>
          <a:p>
            <a:pPr marL="8659">
              <a:lnSpc>
                <a:spcPts val="753"/>
              </a:lnSpc>
            </a:pPr>
            <a:r>
              <a:rPr spc="-3" dirty="0">
                <a:latin typeface="Arial"/>
                <a:cs typeface="Arial"/>
              </a:rPr>
              <a:t>BOYERTOWN AREA</a:t>
            </a:r>
            <a:r>
              <a:rPr spc="-48" dirty="0">
                <a:latin typeface="Arial"/>
                <a:cs typeface="Arial"/>
              </a:rPr>
              <a:t> </a:t>
            </a:r>
            <a:r>
              <a:rPr spc="-3" dirty="0">
                <a:latin typeface="Arial"/>
                <a:cs typeface="Arial"/>
              </a:rPr>
              <a:t>S.D.</a:t>
            </a:r>
          </a:p>
        </p:txBody>
      </p:sp>
      <p:sp>
        <p:nvSpPr>
          <p:cNvPr id="25" name="object 25"/>
          <p:cNvSpPr txBox="1">
            <a:spLocks noGrp="1"/>
          </p:cNvSpPr>
          <p:nvPr>
            <p:ph type="sldNum" sz="quarter" idx="4294967295"/>
          </p:nvPr>
        </p:nvSpPr>
        <p:spPr>
          <a:xfrm>
            <a:off x="3202420" y="6559206"/>
            <a:ext cx="7537770" cy="102592"/>
          </a:xfrm>
          <a:prstGeom prst="rect">
            <a:avLst/>
          </a:prstGeom>
        </p:spPr>
        <p:txBody>
          <a:bodyPr vert="horz" wrap="square" lIns="0" tIns="0" rIns="0" bIns="0" rtlCol="0">
            <a:spAutoFit/>
          </a:bodyPr>
          <a:lstStyle/>
          <a:p>
            <a:pPr marL="8659">
              <a:lnSpc>
                <a:spcPts val="753"/>
              </a:lnSpc>
            </a:pPr>
            <a:r>
              <a:rPr spc="-3" dirty="0" smtClean="0">
                <a:latin typeface="Arial"/>
                <a:cs typeface="Arial"/>
              </a:rPr>
              <a:t>FEASIBILITY STUDY   AUGUST 2012   EI ASSOCIATES  </a:t>
            </a:r>
            <a:r>
              <a:rPr spc="31" dirty="0" smtClean="0">
                <a:latin typeface="Arial"/>
                <a:cs typeface="Arial"/>
              </a:rPr>
              <a:t> </a:t>
            </a:r>
            <a:r>
              <a:rPr spc="-3" dirty="0" smtClean="0">
                <a:latin typeface="Arial"/>
                <a:cs typeface="Arial"/>
              </a:rPr>
              <a:t>III-121</a:t>
            </a:r>
            <a:endParaRPr spc="-3" dirty="0">
              <a:latin typeface="Arial"/>
              <a:cs typeface="Arial"/>
            </a:endParaRPr>
          </a:p>
        </p:txBody>
      </p:sp>
      <p:sp>
        <p:nvSpPr>
          <p:cNvPr id="27" name="object 2"/>
          <p:cNvSpPr txBox="1"/>
          <p:nvPr/>
        </p:nvSpPr>
        <p:spPr>
          <a:xfrm>
            <a:off x="1488745" y="6697093"/>
            <a:ext cx="9240253" cy="153888"/>
          </a:xfrm>
          <a:prstGeom prst="rect">
            <a:avLst/>
          </a:prstGeom>
        </p:spPr>
        <p:txBody>
          <a:bodyPr vert="horz" wrap="square" lIns="0" tIns="0" rIns="0" bIns="0" rtlCol="0">
            <a:spAutoFit/>
          </a:bodyPr>
          <a:lstStyle/>
          <a:p>
            <a:pPr marR="24678" algn="ctr"/>
            <a:r>
              <a:rPr sz="1000" spc="-3" dirty="0">
                <a:latin typeface="Calibri"/>
                <a:cs typeface="Calibri"/>
              </a:rPr>
              <a:t>Washington</a:t>
            </a:r>
            <a:r>
              <a:rPr sz="1000" spc="-34" dirty="0">
                <a:latin typeface="Calibri"/>
                <a:cs typeface="Calibri"/>
              </a:rPr>
              <a:t> </a:t>
            </a:r>
            <a:r>
              <a:rPr sz="1000" spc="-3" dirty="0" smtClean="0">
                <a:latin typeface="Calibri"/>
                <a:cs typeface="Calibri"/>
              </a:rPr>
              <a:t>Elementary</a:t>
            </a:r>
            <a:r>
              <a:rPr lang="en-US" sz="1000" dirty="0">
                <a:latin typeface="Calibri"/>
                <a:cs typeface="Calibri"/>
              </a:rPr>
              <a:t> </a:t>
            </a:r>
            <a:r>
              <a:rPr lang="en-US" sz="1000" dirty="0" smtClean="0">
                <a:latin typeface="Calibri"/>
                <a:cs typeface="Calibri"/>
              </a:rPr>
              <a:t>- </a:t>
            </a:r>
            <a:r>
              <a:rPr sz="1000" spc="-3" dirty="0" smtClean="0">
                <a:latin typeface="Calibri"/>
                <a:cs typeface="Calibri"/>
              </a:rPr>
              <a:t>2012 </a:t>
            </a:r>
            <a:r>
              <a:rPr sz="1000" spc="-3" dirty="0">
                <a:latin typeface="Calibri"/>
                <a:cs typeface="Calibri"/>
              </a:rPr>
              <a:t>District Wide Feasibility </a:t>
            </a:r>
            <a:r>
              <a:rPr sz="1000" spc="-3" dirty="0" smtClean="0">
                <a:latin typeface="Calibri"/>
                <a:cs typeface="Calibri"/>
              </a:rPr>
              <a:t>Study</a:t>
            </a:r>
            <a:r>
              <a:rPr lang="en-US" sz="1000" spc="-3" dirty="0" smtClean="0">
                <a:latin typeface="Calibri"/>
                <a:cs typeface="Calibri"/>
              </a:rPr>
              <a:t>                                                                      </a:t>
            </a:r>
            <a:r>
              <a:rPr sz="1000" spc="-3" dirty="0" smtClean="0">
                <a:latin typeface="Calibri"/>
                <a:cs typeface="Calibri"/>
              </a:rPr>
              <a:t>Full </a:t>
            </a:r>
            <a:r>
              <a:rPr sz="1000" spc="-3" dirty="0">
                <a:latin typeface="Calibri"/>
                <a:cs typeface="Calibri"/>
              </a:rPr>
              <a:t>study can be found at  </a:t>
            </a:r>
            <a:r>
              <a:rPr sz="1000" u="heavy" spc="-3" dirty="0">
                <a:solidFill>
                  <a:srgbClr val="0462C1"/>
                </a:solidFill>
                <a:latin typeface="Calibri"/>
                <a:cs typeface="Calibri"/>
                <a:hlinkClick r:id="rId3"/>
              </a:rPr>
              <a:t>http://www.boyertownasd.org/Page/4373</a:t>
            </a:r>
            <a:endParaRPr sz="1000" dirty="0">
              <a:latin typeface="Calibri"/>
              <a:cs typeface="Calibri"/>
            </a:endParaRPr>
          </a:p>
        </p:txBody>
      </p:sp>
    </p:spTree>
    <p:extLst>
      <p:ext uri="{BB962C8B-B14F-4D97-AF65-F5344CB8AC3E}">
        <p14:creationId xmlns:p14="http://schemas.microsoft.com/office/powerpoint/2010/main" val="1391781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bject 20"/>
          <p:cNvSpPr txBox="1"/>
          <p:nvPr/>
        </p:nvSpPr>
        <p:spPr>
          <a:xfrm>
            <a:off x="192505" y="552671"/>
            <a:ext cx="2149642" cy="484748"/>
          </a:xfrm>
          <a:prstGeom prst="rect">
            <a:avLst/>
          </a:prstGeom>
        </p:spPr>
        <p:txBody>
          <a:bodyPr vert="horz" wrap="square" lIns="0" tIns="0" rIns="0" bIns="0" rtlCol="0">
            <a:spAutoFit/>
          </a:bodyPr>
          <a:lstStyle/>
          <a:p>
            <a:pPr marL="11689"/>
            <a:r>
              <a:rPr sz="1050" b="1" dirty="0">
                <a:latin typeface="Arial"/>
                <a:cs typeface="Arial"/>
              </a:rPr>
              <a:t>GENERAL</a:t>
            </a:r>
            <a:r>
              <a:rPr sz="1050" b="1" spc="-51" dirty="0">
                <a:latin typeface="Arial"/>
                <a:cs typeface="Arial"/>
              </a:rPr>
              <a:t> </a:t>
            </a:r>
            <a:r>
              <a:rPr sz="1050" b="1" dirty="0">
                <a:latin typeface="Arial"/>
                <a:cs typeface="Arial"/>
              </a:rPr>
              <a:t>DATA</a:t>
            </a:r>
            <a:endParaRPr sz="1050" dirty="0">
              <a:latin typeface="Arial"/>
              <a:cs typeface="Arial"/>
            </a:endParaRPr>
          </a:p>
          <a:p>
            <a:pPr>
              <a:spcBef>
                <a:spcPts val="39"/>
              </a:spcBef>
            </a:pPr>
            <a:endParaRPr sz="1050" dirty="0">
              <a:latin typeface="Times New Roman"/>
              <a:cs typeface="Times New Roman"/>
            </a:endParaRPr>
          </a:p>
          <a:p>
            <a:pPr marL="8659"/>
            <a:r>
              <a:rPr sz="1050" b="1" dirty="0">
                <a:latin typeface="Arial"/>
                <a:cs typeface="Arial"/>
              </a:rPr>
              <a:t>Boyertown </a:t>
            </a:r>
            <a:r>
              <a:rPr sz="1050" b="1" spc="-3" dirty="0">
                <a:latin typeface="Arial"/>
                <a:cs typeface="Arial"/>
              </a:rPr>
              <a:t>Elementary</a:t>
            </a:r>
            <a:r>
              <a:rPr sz="1050" b="1" spc="-37" dirty="0">
                <a:latin typeface="Arial"/>
                <a:cs typeface="Arial"/>
              </a:rPr>
              <a:t> </a:t>
            </a:r>
            <a:r>
              <a:rPr sz="1050" b="1" dirty="0">
                <a:latin typeface="Arial"/>
                <a:cs typeface="Arial"/>
              </a:rPr>
              <a:t>School</a:t>
            </a:r>
            <a:endParaRPr sz="1050" dirty="0">
              <a:latin typeface="Arial"/>
              <a:cs typeface="Arial"/>
            </a:endParaRPr>
          </a:p>
        </p:txBody>
      </p:sp>
      <p:grpSp>
        <p:nvGrpSpPr>
          <p:cNvPr id="28" name="Group 27"/>
          <p:cNvGrpSpPr/>
          <p:nvPr/>
        </p:nvGrpSpPr>
        <p:grpSpPr>
          <a:xfrm>
            <a:off x="2871537" y="772664"/>
            <a:ext cx="8513291" cy="5276318"/>
            <a:chOff x="2229854" y="732559"/>
            <a:chExt cx="9860025" cy="4779012"/>
          </a:xfrm>
        </p:grpSpPr>
        <p:sp>
          <p:nvSpPr>
            <p:cNvPr id="2" name="object 2"/>
            <p:cNvSpPr txBox="1"/>
            <p:nvPr/>
          </p:nvSpPr>
          <p:spPr>
            <a:xfrm>
              <a:off x="2229854" y="736120"/>
              <a:ext cx="597178" cy="184666"/>
            </a:xfrm>
            <a:prstGeom prst="rect">
              <a:avLst/>
            </a:prstGeom>
          </p:spPr>
          <p:txBody>
            <a:bodyPr vert="horz" wrap="square" lIns="0" tIns="0" rIns="0" bIns="0" rtlCol="0">
              <a:spAutoFit/>
            </a:bodyPr>
            <a:lstStyle/>
            <a:p>
              <a:pPr marL="8659"/>
              <a:r>
                <a:rPr sz="1200" b="1" dirty="0">
                  <a:latin typeface="Arial"/>
                  <a:cs typeface="Arial"/>
                </a:rPr>
                <a:t>Built:</a:t>
              </a:r>
              <a:endParaRPr sz="1200" dirty="0">
                <a:latin typeface="Arial"/>
                <a:cs typeface="Arial"/>
              </a:endParaRPr>
            </a:p>
          </p:txBody>
        </p:sp>
        <p:sp>
          <p:nvSpPr>
            <p:cNvPr id="3" name="object 3"/>
            <p:cNvSpPr txBox="1"/>
            <p:nvPr/>
          </p:nvSpPr>
          <p:spPr>
            <a:xfrm>
              <a:off x="2229854" y="1129094"/>
              <a:ext cx="512288" cy="184666"/>
            </a:xfrm>
            <a:prstGeom prst="rect">
              <a:avLst/>
            </a:prstGeom>
          </p:spPr>
          <p:txBody>
            <a:bodyPr vert="horz" wrap="square" lIns="0" tIns="0" rIns="0" bIns="0" rtlCol="0">
              <a:spAutoFit/>
            </a:bodyPr>
            <a:lstStyle/>
            <a:p>
              <a:pPr marL="8659"/>
              <a:r>
                <a:rPr sz="1200" b="1" dirty="0">
                  <a:latin typeface="Arial"/>
                  <a:cs typeface="Arial"/>
                </a:rPr>
                <a:t>Site:</a:t>
              </a:r>
              <a:endParaRPr sz="1200" dirty="0">
                <a:latin typeface="Arial"/>
                <a:cs typeface="Arial"/>
              </a:endParaRPr>
            </a:p>
          </p:txBody>
        </p:sp>
        <p:sp>
          <p:nvSpPr>
            <p:cNvPr id="4" name="object 4"/>
            <p:cNvSpPr txBox="1"/>
            <p:nvPr/>
          </p:nvSpPr>
          <p:spPr>
            <a:xfrm>
              <a:off x="2229854" y="1637182"/>
              <a:ext cx="1080840" cy="184666"/>
            </a:xfrm>
            <a:prstGeom prst="rect">
              <a:avLst/>
            </a:prstGeom>
          </p:spPr>
          <p:txBody>
            <a:bodyPr vert="horz" wrap="square" lIns="0" tIns="0" rIns="0" bIns="0" rtlCol="0">
              <a:spAutoFit/>
            </a:bodyPr>
            <a:lstStyle/>
            <a:p>
              <a:pPr marL="8659"/>
              <a:r>
                <a:rPr sz="1200" b="1" dirty="0">
                  <a:latin typeface="Arial"/>
                  <a:cs typeface="Arial"/>
                </a:rPr>
                <a:t>Structure:</a:t>
              </a:r>
              <a:endParaRPr sz="1200" dirty="0">
                <a:latin typeface="Arial"/>
                <a:cs typeface="Arial"/>
              </a:endParaRPr>
            </a:p>
          </p:txBody>
        </p:sp>
        <p:sp>
          <p:nvSpPr>
            <p:cNvPr id="5" name="object 5"/>
            <p:cNvSpPr txBox="1"/>
            <p:nvPr/>
          </p:nvSpPr>
          <p:spPr>
            <a:xfrm>
              <a:off x="2229854" y="2427262"/>
              <a:ext cx="1565491" cy="184666"/>
            </a:xfrm>
            <a:prstGeom prst="rect">
              <a:avLst/>
            </a:prstGeom>
          </p:spPr>
          <p:txBody>
            <a:bodyPr vert="horz" wrap="square" lIns="0" tIns="0" rIns="0" bIns="0" rtlCol="0">
              <a:spAutoFit/>
            </a:bodyPr>
            <a:lstStyle/>
            <a:p>
              <a:pPr marL="8659"/>
              <a:r>
                <a:rPr sz="1200" b="1" dirty="0">
                  <a:latin typeface="Arial"/>
                  <a:cs typeface="Arial"/>
                </a:rPr>
                <a:t>HVAC</a:t>
              </a:r>
              <a:r>
                <a:rPr sz="1200" b="1" spc="-51" dirty="0">
                  <a:latin typeface="Arial"/>
                  <a:cs typeface="Arial"/>
                </a:rPr>
                <a:t> </a:t>
              </a:r>
              <a:r>
                <a:rPr sz="1200" b="1" dirty="0">
                  <a:latin typeface="Arial"/>
                  <a:cs typeface="Arial"/>
                </a:rPr>
                <a:t>System:</a:t>
              </a:r>
              <a:endParaRPr sz="1200" dirty="0">
                <a:latin typeface="Arial"/>
                <a:cs typeface="Arial"/>
              </a:endParaRPr>
            </a:p>
          </p:txBody>
        </p:sp>
        <p:sp>
          <p:nvSpPr>
            <p:cNvPr id="6" name="object 6"/>
            <p:cNvSpPr txBox="1"/>
            <p:nvPr/>
          </p:nvSpPr>
          <p:spPr>
            <a:xfrm>
              <a:off x="2229854" y="2912212"/>
              <a:ext cx="1941565" cy="184666"/>
            </a:xfrm>
            <a:prstGeom prst="rect">
              <a:avLst/>
            </a:prstGeom>
          </p:spPr>
          <p:txBody>
            <a:bodyPr vert="horz" wrap="square" lIns="0" tIns="0" rIns="0" bIns="0" rtlCol="0">
              <a:spAutoFit/>
            </a:bodyPr>
            <a:lstStyle/>
            <a:p>
              <a:pPr marL="8659"/>
              <a:r>
                <a:rPr sz="1200" b="1" dirty="0">
                  <a:latin typeface="Arial"/>
                  <a:cs typeface="Arial"/>
                </a:rPr>
                <a:t>Plumbing</a:t>
              </a:r>
              <a:r>
                <a:rPr sz="1200" b="1" spc="-48" dirty="0">
                  <a:latin typeface="Arial"/>
                  <a:cs typeface="Arial"/>
                </a:rPr>
                <a:t> </a:t>
              </a:r>
              <a:r>
                <a:rPr sz="1200" b="1" dirty="0">
                  <a:latin typeface="Arial"/>
                  <a:cs typeface="Arial"/>
                </a:rPr>
                <a:t>Service:</a:t>
              </a:r>
              <a:endParaRPr sz="1200" dirty="0">
                <a:latin typeface="Arial"/>
                <a:cs typeface="Arial"/>
              </a:endParaRPr>
            </a:p>
          </p:txBody>
        </p:sp>
        <p:sp>
          <p:nvSpPr>
            <p:cNvPr id="7" name="object 7"/>
            <p:cNvSpPr txBox="1"/>
            <p:nvPr/>
          </p:nvSpPr>
          <p:spPr>
            <a:xfrm>
              <a:off x="2229854" y="3171062"/>
              <a:ext cx="1917875" cy="184666"/>
            </a:xfrm>
            <a:prstGeom prst="rect">
              <a:avLst/>
            </a:prstGeom>
          </p:spPr>
          <p:txBody>
            <a:bodyPr vert="horz" wrap="square" lIns="0" tIns="0" rIns="0" bIns="0" rtlCol="0">
              <a:spAutoFit/>
            </a:bodyPr>
            <a:lstStyle/>
            <a:p>
              <a:pPr marL="8659"/>
              <a:r>
                <a:rPr sz="1200" b="1" dirty="0">
                  <a:latin typeface="Arial"/>
                  <a:cs typeface="Arial"/>
                </a:rPr>
                <a:t>Electrical</a:t>
              </a:r>
              <a:r>
                <a:rPr sz="1200" b="1" spc="-48" dirty="0">
                  <a:latin typeface="Arial"/>
                  <a:cs typeface="Arial"/>
                </a:rPr>
                <a:t> </a:t>
              </a:r>
              <a:r>
                <a:rPr sz="1200" b="1" dirty="0">
                  <a:latin typeface="Arial"/>
                  <a:cs typeface="Arial"/>
                </a:rPr>
                <a:t>Service:</a:t>
              </a:r>
              <a:endParaRPr sz="1200" dirty="0">
                <a:latin typeface="Arial"/>
                <a:cs typeface="Arial"/>
              </a:endParaRPr>
            </a:p>
          </p:txBody>
        </p:sp>
        <p:sp>
          <p:nvSpPr>
            <p:cNvPr id="8" name="object 8"/>
            <p:cNvSpPr txBox="1"/>
            <p:nvPr/>
          </p:nvSpPr>
          <p:spPr>
            <a:xfrm>
              <a:off x="2229854" y="3535527"/>
              <a:ext cx="1008785" cy="184666"/>
            </a:xfrm>
            <a:prstGeom prst="rect">
              <a:avLst/>
            </a:prstGeom>
          </p:spPr>
          <p:txBody>
            <a:bodyPr vert="horz" wrap="square" lIns="0" tIns="0" rIns="0" bIns="0" rtlCol="0">
              <a:spAutoFit/>
            </a:bodyPr>
            <a:lstStyle/>
            <a:p>
              <a:pPr marL="8659"/>
              <a:r>
                <a:rPr sz="1200" b="1" dirty="0">
                  <a:latin typeface="Arial"/>
                  <a:cs typeface="Arial"/>
                </a:rPr>
                <a:t>Systems:</a:t>
              </a:r>
              <a:endParaRPr sz="1200" dirty="0">
                <a:latin typeface="Arial"/>
                <a:cs typeface="Arial"/>
              </a:endParaRPr>
            </a:p>
          </p:txBody>
        </p:sp>
        <p:sp>
          <p:nvSpPr>
            <p:cNvPr id="9" name="object 9"/>
            <p:cNvSpPr txBox="1"/>
            <p:nvPr/>
          </p:nvSpPr>
          <p:spPr>
            <a:xfrm>
              <a:off x="2284142" y="4172532"/>
              <a:ext cx="2001776" cy="184666"/>
            </a:xfrm>
            <a:prstGeom prst="rect">
              <a:avLst/>
            </a:prstGeom>
          </p:spPr>
          <p:txBody>
            <a:bodyPr vert="horz" wrap="square" lIns="0" tIns="0" rIns="0" bIns="0" rtlCol="0">
              <a:spAutoFit/>
            </a:bodyPr>
            <a:lstStyle/>
            <a:p>
              <a:pPr marL="8659"/>
              <a:r>
                <a:rPr sz="1200" b="1" dirty="0">
                  <a:latin typeface="Arial"/>
                  <a:cs typeface="Arial"/>
                </a:rPr>
                <a:t>Architectural</a:t>
              </a:r>
              <a:r>
                <a:rPr sz="1200" b="1" spc="-48" dirty="0">
                  <a:latin typeface="Arial"/>
                  <a:cs typeface="Arial"/>
                </a:rPr>
                <a:t> </a:t>
              </a:r>
              <a:r>
                <a:rPr sz="1200" b="1" dirty="0">
                  <a:latin typeface="Arial"/>
                  <a:cs typeface="Arial"/>
                </a:rPr>
                <a:t>Area:</a:t>
              </a:r>
              <a:endParaRPr sz="1200" dirty="0">
                <a:latin typeface="Arial"/>
                <a:cs typeface="Arial"/>
              </a:endParaRPr>
            </a:p>
          </p:txBody>
        </p:sp>
        <p:sp>
          <p:nvSpPr>
            <p:cNvPr id="10" name="object 10"/>
            <p:cNvSpPr txBox="1"/>
            <p:nvPr/>
          </p:nvSpPr>
          <p:spPr>
            <a:xfrm>
              <a:off x="2229854" y="4627802"/>
              <a:ext cx="2619680" cy="184666"/>
            </a:xfrm>
            <a:prstGeom prst="rect">
              <a:avLst/>
            </a:prstGeom>
          </p:spPr>
          <p:txBody>
            <a:bodyPr vert="horz" wrap="square" lIns="0" tIns="0" rIns="0" bIns="0" rtlCol="0">
              <a:spAutoFit/>
            </a:bodyPr>
            <a:lstStyle/>
            <a:p>
              <a:pPr marL="8659"/>
              <a:r>
                <a:rPr sz="1200" b="1" dirty="0">
                  <a:latin typeface="Arial"/>
                  <a:cs typeface="Arial"/>
                </a:rPr>
                <a:t>PDE Replacement</a:t>
              </a:r>
              <a:r>
                <a:rPr sz="1200" b="1" spc="-41" dirty="0">
                  <a:latin typeface="Arial"/>
                  <a:cs typeface="Arial"/>
                </a:rPr>
                <a:t> </a:t>
              </a:r>
              <a:r>
                <a:rPr sz="1200" b="1" dirty="0">
                  <a:latin typeface="Arial"/>
                  <a:cs typeface="Arial"/>
                </a:rPr>
                <a:t>Value:</a:t>
              </a:r>
              <a:endParaRPr sz="1200" dirty="0">
                <a:latin typeface="Arial"/>
                <a:cs typeface="Arial"/>
              </a:endParaRPr>
            </a:p>
          </p:txBody>
        </p:sp>
        <p:sp>
          <p:nvSpPr>
            <p:cNvPr id="11" name="object 11"/>
            <p:cNvSpPr txBox="1"/>
            <p:nvPr/>
          </p:nvSpPr>
          <p:spPr>
            <a:xfrm>
              <a:off x="6046496" y="4892311"/>
              <a:ext cx="1132168" cy="184666"/>
            </a:xfrm>
            <a:prstGeom prst="rect">
              <a:avLst/>
            </a:prstGeom>
          </p:spPr>
          <p:txBody>
            <a:bodyPr vert="horz" wrap="square" lIns="0" tIns="0" rIns="0" bIns="0" rtlCol="0">
              <a:spAutoFit/>
            </a:bodyPr>
            <a:lstStyle/>
            <a:p>
              <a:pPr marL="8659"/>
              <a:r>
                <a:rPr sz="1200" spc="-3" dirty="0">
                  <a:latin typeface="Arial"/>
                  <a:cs typeface="Arial"/>
                </a:rPr>
                <a:t>( 20% Rule</a:t>
              </a:r>
              <a:r>
                <a:rPr sz="1200" spc="-55" dirty="0">
                  <a:latin typeface="Arial"/>
                  <a:cs typeface="Arial"/>
                </a:rPr>
                <a:t> </a:t>
              </a:r>
              <a:r>
                <a:rPr sz="1200" spc="-3" dirty="0">
                  <a:latin typeface="Arial"/>
                  <a:cs typeface="Arial"/>
                </a:rPr>
                <a:t>)</a:t>
              </a:r>
              <a:endParaRPr sz="1200" dirty="0">
                <a:latin typeface="Arial"/>
                <a:cs typeface="Arial"/>
              </a:endParaRPr>
            </a:p>
          </p:txBody>
        </p:sp>
        <p:sp>
          <p:nvSpPr>
            <p:cNvPr id="12" name="object 12"/>
            <p:cNvSpPr txBox="1"/>
            <p:nvPr/>
          </p:nvSpPr>
          <p:spPr>
            <a:xfrm>
              <a:off x="2229854" y="5326905"/>
              <a:ext cx="2110353" cy="184666"/>
            </a:xfrm>
            <a:prstGeom prst="rect">
              <a:avLst/>
            </a:prstGeom>
          </p:spPr>
          <p:txBody>
            <a:bodyPr vert="horz" wrap="square" lIns="0" tIns="0" rIns="0" bIns="0" rtlCol="0">
              <a:spAutoFit/>
            </a:bodyPr>
            <a:lstStyle/>
            <a:p>
              <a:pPr marL="8659"/>
              <a:r>
                <a:rPr sz="1200" b="1" dirty="0">
                  <a:latin typeface="Arial"/>
                  <a:cs typeface="Arial"/>
                </a:rPr>
                <a:t>PDE Total</a:t>
              </a:r>
              <a:r>
                <a:rPr sz="1200" b="1" spc="-48" dirty="0">
                  <a:latin typeface="Arial"/>
                  <a:cs typeface="Arial"/>
                </a:rPr>
                <a:t> </a:t>
              </a:r>
              <a:r>
                <a:rPr sz="1200" b="1" dirty="0">
                  <a:latin typeface="Arial"/>
                  <a:cs typeface="Arial"/>
                </a:rPr>
                <a:t>Capacity:</a:t>
              </a:r>
              <a:endParaRPr sz="1200" dirty="0">
                <a:latin typeface="Arial"/>
                <a:cs typeface="Arial"/>
              </a:endParaRPr>
            </a:p>
          </p:txBody>
        </p:sp>
        <p:sp>
          <p:nvSpPr>
            <p:cNvPr id="13" name="object 13"/>
            <p:cNvSpPr txBox="1"/>
            <p:nvPr/>
          </p:nvSpPr>
          <p:spPr>
            <a:xfrm>
              <a:off x="5032407" y="5323300"/>
              <a:ext cx="403710" cy="184666"/>
            </a:xfrm>
            <a:prstGeom prst="rect">
              <a:avLst/>
            </a:prstGeom>
          </p:spPr>
          <p:txBody>
            <a:bodyPr vert="horz" wrap="square" lIns="0" tIns="0" rIns="0" bIns="0" rtlCol="0">
              <a:spAutoFit/>
            </a:bodyPr>
            <a:lstStyle/>
            <a:p>
              <a:pPr marL="8659"/>
              <a:r>
                <a:rPr sz="1200" dirty="0">
                  <a:latin typeface="Arial"/>
                  <a:cs typeface="Arial"/>
                </a:rPr>
                <a:t>725</a:t>
              </a:r>
            </a:p>
          </p:txBody>
        </p:sp>
        <p:sp>
          <p:nvSpPr>
            <p:cNvPr id="14" name="object 14"/>
            <p:cNvSpPr txBox="1"/>
            <p:nvPr/>
          </p:nvSpPr>
          <p:spPr>
            <a:xfrm>
              <a:off x="5032284" y="4901859"/>
              <a:ext cx="1130194" cy="184666"/>
            </a:xfrm>
            <a:prstGeom prst="rect">
              <a:avLst/>
            </a:prstGeom>
          </p:spPr>
          <p:txBody>
            <a:bodyPr vert="horz" wrap="square" lIns="0" tIns="0" rIns="0" bIns="0" rtlCol="0">
              <a:spAutoFit/>
            </a:bodyPr>
            <a:lstStyle/>
            <a:p>
              <a:pPr marL="8659"/>
              <a:r>
                <a:rPr sz="1200" dirty="0">
                  <a:latin typeface="Arial"/>
                  <a:cs typeface="Arial"/>
                </a:rPr>
                <a:t>$2,321,160</a:t>
              </a:r>
            </a:p>
          </p:txBody>
        </p:sp>
        <p:sp>
          <p:nvSpPr>
            <p:cNvPr id="15" name="object 15"/>
            <p:cNvSpPr txBox="1"/>
            <p:nvPr/>
          </p:nvSpPr>
          <p:spPr>
            <a:xfrm>
              <a:off x="5032404" y="3518713"/>
              <a:ext cx="7027929" cy="1254702"/>
            </a:xfrm>
            <a:prstGeom prst="rect">
              <a:avLst/>
            </a:prstGeom>
          </p:spPr>
          <p:txBody>
            <a:bodyPr vert="horz" wrap="square" lIns="0" tIns="0" rIns="0" bIns="0" rtlCol="0">
              <a:spAutoFit/>
            </a:bodyPr>
            <a:lstStyle/>
            <a:p>
              <a:pPr marL="8659" marR="2372095">
                <a:lnSpc>
                  <a:spcPct val="110000"/>
                </a:lnSpc>
              </a:pPr>
              <a:r>
                <a:rPr sz="1200" dirty="0">
                  <a:latin typeface="Arial"/>
                  <a:cs typeface="Arial"/>
                </a:rPr>
                <a:t>Fire Alarm  Paging/Intercom  Master Clock  Security</a:t>
              </a:r>
            </a:p>
            <a:p>
              <a:pPr marL="8659" marR="1739998">
                <a:lnSpc>
                  <a:spcPts val="989"/>
                </a:lnSpc>
                <a:spcBef>
                  <a:spcPts val="48"/>
                </a:spcBef>
              </a:pPr>
              <a:r>
                <a:rPr sz="1200" dirty="0">
                  <a:latin typeface="Arial"/>
                  <a:cs typeface="Arial"/>
                </a:rPr>
                <a:t>Emergency Lighting and</a:t>
              </a:r>
              <a:r>
                <a:rPr sz="1200" spc="-34" dirty="0">
                  <a:latin typeface="Arial"/>
                  <a:cs typeface="Arial"/>
                </a:rPr>
                <a:t> </a:t>
              </a:r>
              <a:r>
                <a:rPr sz="1200" dirty="0">
                  <a:latin typeface="Arial"/>
                  <a:cs typeface="Arial"/>
                </a:rPr>
                <a:t>Power  District</a:t>
              </a:r>
              <a:r>
                <a:rPr sz="1200" spc="-51" dirty="0">
                  <a:latin typeface="Arial"/>
                  <a:cs typeface="Arial"/>
                </a:rPr>
                <a:t> </a:t>
              </a:r>
              <a:r>
                <a:rPr sz="1200" dirty="0">
                  <a:latin typeface="Arial"/>
                  <a:cs typeface="Arial"/>
                </a:rPr>
                <a:t>Telephone</a:t>
              </a:r>
            </a:p>
            <a:p>
              <a:pPr marL="8659">
                <a:spcBef>
                  <a:spcPts val="41"/>
                </a:spcBef>
              </a:pPr>
              <a:r>
                <a:rPr sz="1200" dirty="0">
                  <a:latin typeface="Arial"/>
                  <a:cs typeface="Arial"/>
                </a:rPr>
                <a:t>Data</a:t>
              </a:r>
              <a:r>
                <a:rPr sz="1200" spc="-55" dirty="0">
                  <a:latin typeface="Arial"/>
                  <a:cs typeface="Arial"/>
                </a:rPr>
                <a:t> </a:t>
              </a:r>
              <a:r>
                <a:rPr sz="1200" dirty="0">
                  <a:latin typeface="Arial"/>
                  <a:cs typeface="Arial"/>
                </a:rPr>
                <a:t>Network</a:t>
              </a:r>
            </a:p>
            <a:p>
              <a:pPr>
                <a:spcBef>
                  <a:spcPts val="1"/>
                </a:spcBef>
              </a:pPr>
              <a:endParaRPr sz="1200" dirty="0">
                <a:latin typeface="Times New Roman"/>
                <a:cs typeface="Times New Roman"/>
              </a:endParaRPr>
            </a:p>
            <a:p>
              <a:pPr marL="8659">
                <a:tabLst>
                  <a:tab pos="425150" algn="l"/>
                </a:tabLst>
              </a:pPr>
              <a:r>
                <a:rPr sz="1200" dirty="0">
                  <a:latin typeface="Arial"/>
                  <a:cs typeface="Arial"/>
                </a:rPr>
                <a:t>97,800	s.f.</a:t>
              </a:r>
            </a:p>
            <a:p>
              <a:pPr>
                <a:spcBef>
                  <a:spcPts val="16"/>
                </a:spcBef>
              </a:pPr>
              <a:endParaRPr sz="1200" dirty="0">
                <a:latin typeface="Times New Roman"/>
                <a:cs typeface="Times New Roman"/>
              </a:endParaRPr>
            </a:p>
            <a:p>
              <a:pPr marL="8659"/>
              <a:r>
                <a:rPr sz="1200" dirty="0">
                  <a:latin typeface="Arial"/>
                  <a:cs typeface="Arial"/>
                </a:rPr>
                <a:t>$11,605,800  </a:t>
              </a:r>
              <a:r>
                <a:rPr sz="1200" spc="-3" dirty="0">
                  <a:latin typeface="Arial"/>
                  <a:cs typeface="Arial"/>
                </a:rPr>
                <a:t>(   725 FTE  x    92 sf  =   66,700 x  $174 / sf = replacement cost</a:t>
              </a:r>
              <a:r>
                <a:rPr sz="1200" spc="-31" dirty="0">
                  <a:latin typeface="Arial"/>
                  <a:cs typeface="Arial"/>
                </a:rPr>
                <a:t> </a:t>
              </a:r>
              <a:r>
                <a:rPr sz="1200" spc="-3" dirty="0">
                  <a:latin typeface="Arial"/>
                  <a:cs typeface="Arial"/>
                </a:rPr>
                <a:t>)</a:t>
              </a:r>
              <a:endParaRPr sz="1200" dirty="0">
                <a:latin typeface="Arial"/>
                <a:cs typeface="Arial"/>
              </a:endParaRPr>
            </a:p>
          </p:txBody>
        </p:sp>
        <p:sp>
          <p:nvSpPr>
            <p:cNvPr id="16" name="object 16"/>
            <p:cNvSpPr txBox="1"/>
            <p:nvPr/>
          </p:nvSpPr>
          <p:spPr>
            <a:xfrm>
              <a:off x="5026415" y="1630982"/>
              <a:ext cx="7063464" cy="576120"/>
            </a:xfrm>
            <a:prstGeom prst="rect">
              <a:avLst/>
            </a:prstGeom>
          </p:spPr>
          <p:txBody>
            <a:bodyPr vert="horz" wrap="square" lIns="0" tIns="0" rIns="0" bIns="0" rtlCol="0">
              <a:spAutoFit/>
            </a:bodyPr>
            <a:lstStyle/>
            <a:p>
              <a:pPr marL="8659" marR="3464" algn="just">
                <a:lnSpc>
                  <a:spcPct val="103699"/>
                </a:lnSpc>
              </a:pPr>
              <a:r>
                <a:rPr sz="1200" dirty="0">
                  <a:latin typeface="Arial"/>
                  <a:cs typeface="Arial"/>
                </a:rPr>
                <a:t>One-story building with concrete floors; metal roof deck; structural steel  frame; and masonry and concrete walls. Construction type non-  combustible, unprotected in accordance with International Building  Code.  Built-up roof membrane with metal soffit and</a:t>
              </a:r>
              <a:r>
                <a:rPr sz="1200" spc="-7" dirty="0">
                  <a:latin typeface="Arial"/>
                  <a:cs typeface="Arial"/>
                </a:rPr>
                <a:t> </a:t>
              </a:r>
              <a:r>
                <a:rPr sz="1200" dirty="0" err="1">
                  <a:latin typeface="Arial"/>
                  <a:cs typeface="Arial"/>
                </a:rPr>
                <a:t>fascias</a:t>
              </a:r>
              <a:r>
                <a:rPr sz="1200" dirty="0" smtClean="0">
                  <a:latin typeface="Arial"/>
                  <a:cs typeface="Arial"/>
                </a:rPr>
                <a:t>.</a:t>
              </a:r>
              <a:endParaRPr sz="1200" dirty="0">
                <a:latin typeface="Arial"/>
                <a:cs typeface="Arial"/>
              </a:endParaRPr>
            </a:p>
          </p:txBody>
        </p:sp>
        <p:sp>
          <p:nvSpPr>
            <p:cNvPr id="17" name="object 17"/>
            <p:cNvSpPr txBox="1"/>
            <p:nvPr/>
          </p:nvSpPr>
          <p:spPr>
            <a:xfrm>
              <a:off x="5032284" y="2402955"/>
              <a:ext cx="6568944" cy="384080"/>
            </a:xfrm>
            <a:prstGeom prst="rect">
              <a:avLst/>
            </a:prstGeom>
          </p:spPr>
          <p:txBody>
            <a:bodyPr vert="horz" wrap="square" lIns="0" tIns="0" rIns="0" bIns="0" rtlCol="0">
              <a:spAutoFit/>
            </a:bodyPr>
            <a:lstStyle/>
            <a:p>
              <a:pPr marL="8659" marR="3464">
                <a:lnSpc>
                  <a:spcPct val="103600"/>
                </a:lnSpc>
              </a:pPr>
              <a:r>
                <a:rPr sz="1200" dirty="0">
                  <a:latin typeface="Arial"/>
                  <a:cs typeface="Arial"/>
                </a:rPr>
                <a:t>Packaged unit ventilators with integral air conditioning and electric  heating coils as well as split system air conditiners and heat pumps.</a:t>
              </a:r>
            </a:p>
          </p:txBody>
        </p:sp>
        <p:sp>
          <p:nvSpPr>
            <p:cNvPr id="18" name="object 18"/>
            <p:cNvSpPr txBox="1"/>
            <p:nvPr/>
          </p:nvSpPr>
          <p:spPr>
            <a:xfrm>
              <a:off x="5032284" y="2908693"/>
              <a:ext cx="3152696" cy="184666"/>
            </a:xfrm>
            <a:prstGeom prst="rect">
              <a:avLst/>
            </a:prstGeom>
          </p:spPr>
          <p:txBody>
            <a:bodyPr vert="horz" wrap="square" lIns="0" tIns="0" rIns="0" bIns="0" rtlCol="0">
              <a:spAutoFit/>
            </a:bodyPr>
            <a:lstStyle/>
            <a:p>
              <a:pPr marL="8659"/>
              <a:r>
                <a:rPr sz="1200" dirty="0">
                  <a:latin typeface="Arial"/>
                  <a:cs typeface="Arial"/>
                </a:rPr>
                <a:t>Public water and sewer</a:t>
              </a:r>
              <a:r>
                <a:rPr sz="1200" spc="-34" dirty="0">
                  <a:latin typeface="Arial"/>
                  <a:cs typeface="Arial"/>
                </a:rPr>
                <a:t> </a:t>
              </a:r>
              <a:r>
                <a:rPr sz="1200" dirty="0">
                  <a:latin typeface="Arial"/>
                  <a:cs typeface="Arial"/>
                </a:rPr>
                <a:t>services</a:t>
              </a:r>
            </a:p>
          </p:txBody>
        </p:sp>
        <p:sp>
          <p:nvSpPr>
            <p:cNvPr id="19" name="object 19"/>
            <p:cNvSpPr txBox="1"/>
            <p:nvPr/>
          </p:nvSpPr>
          <p:spPr>
            <a:xfrm>
              <a:off x="5032284" y="3167544"/>
              <a:ext cx="4292761" cy="184666"/>
            </a:xfrm>
            <a:prstGeom prst="rect">
              <a:avLst/>
            </a:prstGeom>
          </p:spPr>
          <p:txBody>
            <a:bodyPr vert="horz" wrap="square" lIns="0" tIns="0" rIns="0" bIns="0" rtlCol="0">
              <a:spAutoFit/>
            </a:bodyPr>
            <a:lstStyle/>
            <a:p>
              <a:pPr marL="8659"/>
              <a:r>
                <a:rPr sz="1200" dirty="0">
                  <a:latin typeface="Arial"/>
                  <a:cs typeface="Arial"/>
                </a:rPr>
                <a:t>2000 amp, 277/480 volt, three phase, 4</a:t>
              </a:r>
              <a:r>
                <a:rPr sz="1200" spc="-24" dirty="0">
                  <a:latin typeface="Arial"/>
                  <a:cs typeface="Arial"/>
                </a:rPr>
                <a:t> </a:t>
              </a:r>
              <a:r>
                <a:rPr sz="1200" dirty="0">
                  <a:latin typeface="Arial"/>
                  <a:cs typeface="Arial"/>
                </a:rPr>
                <a:t>wire</a:t>
              </a:r>
            </a:p>
          </p:txBody>
        </p:sp>
        <p:sp>
          <p:nvSpPr>
            <p:cNvPr id="21" name="object 21"/>
            <p:cNvSpPr txBox="1"/>
            <p:nvPr/>
          </p:nvSpPr>
          <p:spPr>
            <a:xfrm>
              <a:off x="5032338" y="732559"/>
              <a:ext cx="5558442" cy="382156"/>
            </a:xfrm>
            <a:prstGeom prst="rect">
              <a:avLst/>
            </a:prstGeom>
          </p:spPr>
          <p:txBody>
            <a:bodyPr vert="horz" wrap="square" lIns="0" tIns="0" rIns="0" bIns="0" rtlCol="0">
              <a:spAutoFit/>
            </a:bodyPr>
            <a:lstStyle/>
            <a:p>
              <a:pPr marL="8659"/>
              <a:r>
                <a:rPr sz="1200" dirty="0">
                  <a:latin typeface="Arial"/>
                  <a:cs typeface="Arial"/>
                </a:rPr>
                <a:t>1969</a:t>
              </a:r>
            </a:p>
            <a:p>
              <a:pPr marL="8659">
                <a:spcBef>
                  <a:spcPts val="89"/>
                </a:spcBef>
              </a:pPr>
              <a:r>
                <a:rPr sz="1200" dirty="0">
                  <a:latin typeface="Arial"/>
                  <a:cs typeface="Arial"/>
                </a:rPr>
                <a:t>Eligible for 20-year State</a:t>
              </a:r>
              <a:r>
                <a:rPr sz="1200" spc="-24" dirty="0">
                  <a:latin typeface="Arial"/>
                  <a:cs typeface="Arial"/>
                </a:rPr>
                <a:t> </a:t>
              </a:r>
              <a:r>
                <a:rPr sz="1200" dirty="0">
                  <a:latin typeface="Arial"/>
                  <a:cs typeface="Arial"/>
                </a:rPr>
                <a:t>Reimbursement</a:t>
              </a:r>
            </a:p>
          </p:txBody>
        </p:sp>
        <p:sp>
          <p:nvSpPr>
            <p:cNvPr id="22" name="object 22"/>
            <p:cNvSpPr txBox="1"/>
            <p:nvPr/>
          </p:nvSpPr>
          <p:spPr>
            <a:xfrm>
              <a:off x="5032338" y="1125532"/>
              <a:ext cx="7057541" cy="568745"/>
            </a:xfrm>
            <a:prstGeom prst="rect">
              <a:avLst/>
            </a:prstGeom>
          </p:spPr>
          <p:txBody>
            <a:bodyPr vert="horz" wrap="square" lIns="0" tIns="0" rIns="0" bIns="0" rtlCol="0">
              <a:spAutoFit/>
            </a:bodyPr>
            <a:lstStyle/>
            <a:p>
              <a:pPr marL="8659"/>
              <a:r>
                <a:rPr sz="1200" dirty="0">
                  <a:latin typeface="Arial"/>
                  <a:cs typeface="Arial"/>
                </a:rPr>
                <a:t>641 East Second Street, Boyertown, PA</a:t>
              </a:r>
              <a:r>
                <a:rPr sz="1200" spc="-14" dirty="0">
                  <a:latin typeface="Arial"/>
                  <a:cs typeface="Arial"/>
                </a:rPr>
                <a:t> </a:t>
              </a:r>
              <a:r>
                <a:rPr sz="1200" dirty="0" smtClean="0">
                  <a:latin typeface="Arial"/>
                  <a:cs typeface="Arial"/>
                </a:rPr>
                <a:t>19512-2298</a:t>
              </a:r>
              <a:endParaRPr sz="1200" dirty="0">
                <a:latin typeface="Arial"/>
                <a:cs typeface="Arial"/>
              </a:endParaRPr>
            </a:p>
            <a:p>
              <a:pPr marL="8659" marR="3464">
                <a:lnSpc>
                  <a:spcPct val="103600"/>
                </a:lnSpc>
              </a:pPr>
              <a:r>
                <a:rPr sz="1200" dirty="0">
                  <a:latin typeface="Arial"/>
                  <a:cs typeface="Arial"/>
                </a:rPr>
                <a:t>13 acres; located in a residential area with paved drives and parking  areas, athletic fields and play</a:t>
              </a:r>
              <a:r>
                <a:rPr sz="1200" spc="-31" dirty="0">
                  <a:latin typeface="Arial"/>
                  <a:cs typeface="Arial"/>
                </a:rPr>
                <a:t> </a:t>
              </a:r>
              <a:r>
                <a:rPr sz="1200" dirty="0">
                  <a:latin typeface="Arial"/>
                  <a:cs typeface="Arial"/>
                </a:rPr>
                <a:t>areas.</a:t>
              </a:r>
            </a:p>
          </p:txBody>
        </p:sp>
      </p:grpSp>
      <p:sp>
        <p:nvSpPr>
          <p:cNvPr id="23" name="object 23"/>
          <p:cNvSpPr/>
          <p:nvPr/>
        </p:nvSpPr>
        <p:spPr>
          <a:xfrm>
            <a:off x="165399" y="772664"/>
            <a:ext cx="1791738" cy="45719"/>
          </a:xfrm>
          <a:custGeom>
            <a:avLst/>
            <a:gdLst/>
            <a:ahLst/>
            <a:cxnLst/>
            <a:rect l="l" t="t" r="r" b="b"/>
            <a:pathLst>
              <a:path w="6370320">
                <a:moveTo>
                  <a:pt x="0" y="0"/>
                </a:moveTo>
                <a:lnTo>
                  <a:pt x="6370320" y="0"/>
                </a:lnTo>
              </a:path>
            </a:pathLst>
          </a:custGeom>
          <a:ln w="24383">
            <a:solidFill>
              <a:srgbClr val="000000"/>
            </a:solidFill>
          </a:ln>
        </p:spPr>
        <p:txBody>
          <a:bodyPr wrap="square" lIns="0" tIns="0" rIns="0" bIns="0" rtlCol="0"/>
          <a:lstStyle/>
          <a:p>
            <a:endParaRPr sz="1227"/>
          </a:p>
        </p:txBody>
      </p:sp>
      <p:sp>
        <p:nvSpPr>
          <p:cNvPr id="24" name="object 24"/>
          <p:cNvSpPr txBox="1">
            <a:spLocks noGrp="1"/>
          </p:cNvSpPr>
          <p:nvPr>
            <p:ph type="ftr" sz="quarter" idx="4294967295"/>
          </p:nvPr>
        </p:nvSpPr>
        <p:spPr>
          <a:xfrm>
            <a:off x="192505" y="6587224"/>
            <a:ext cx="4768807" cy="102592"/>
          </a:xfrm>
          <a:prstGeom prst="rect">
            <a:avLst/>
          </a:prstGeom>
        </p:spPr>
        <p:txBody>
          <a:bodyPr vert="horz" wrap="square" lIns="0" tIns="0" rIns="0" bIns="0" rtlCol="0">
            <a:spAutoFit/>
          </a:bodyPr>
          <a:lstStyle/>
          <a:p>
            <a:pPr marL="8659">
              <a:lnSpc>
                <a:spcPts val="753"/>
              </a:lnSpc>
            </a:pPr>
            <a:r>
              <a:rPr sz="1000" spc="-3" dirty="0">
                <a:latin typeface="Arial"/>
                <a:cs typeface="Arial"/>
              </a:rPr>
              <a:t>BOYERTOWN AREA</a:t>
            </a:r>
            <a:r>
              <a:rPr sz="1000" spc="-48" dirty="0">
                <a:latin typeface="Arial"/>
                <a:cs typeface="Arial"/>
              </a:rPr>
              <a:t> </a:t>
            </a:r>
            <a:r>
              <a:rPr sz="1000" spc="-3" dirty="0">
                <a:latin typeface="Arial"/>
                <a:cs typeface="Arial"/>
              </a:rPr>
              <a:t>S.D.</a:t>
            </a:r>
          </a:p>
        </p:txBody>
      </p:sp>
      <p:sp>
        <p:nvSpPr>
          <p:cNvPr id="25" name="object 25"/>
          <p:cNvSpPr txBox="1">
            <a:spLocks noGrp="1"/>
          </p:cNvSpPr>
          <p:nvPr>
            <p:ph type="sldNum" sz="quarter" idx="4294967295"/>
          </p:nvPr>
        </p:nvSpPr>
        <p:spPr>
          <a:xfrm>
            <a:off x="3918065" y="6587224"/>
            <a:ext cx="7656313" cy="102592"/>
          </a:xfrm>
          <a:prstGeom prst="rect">
            <a:avLst/>
          </a:prstGeom>
        </p:spPr>
        <p:txBody>
          <a:bodyPr vert="horz" wrap="square" lIns="0" tIns="0" rIns="0" bIns="0" rtlCol="0">
            <a:spAutoFit/>
          </a:bodyPr>
          <a:lstStyle/>
          <a:p>
            <a:pPr marL="56283">
              <a:lnSpc>
                <a:spcPts val="753"/>
              </a:lnSpc>
            </a:pPr>
            <a:r>
              <a:rPr sz="1000" spc="-3" dirty="0">
                <a:latin typeface="Arial"/>
                <a:cs typeface="Arial"/>
              </a:rPr>
              <a:t>FEASIBILITY STUDY   AUGUST 2012   EI ASSOCIATES  </a:t>
            </a:r>
            <a:r>
              <a:rPr sz="1000" spc="24" dirty="0">
                <a:latin typeface="Arial"/>
                <a:cs typeface="Arial"/>
              </a:rPr>
              <a:t> </a:t>
            </a:r>
            <a:r>
              <a:rPr sz="1000" spc="-3" dirty="0">
                <a:latin typeface="Arial"/>
                <a:cs typeface="Arial"/>
              </a:rPr>
              <a:t>III-13</a:t>
            </a:r>
          </a:p>
        </p:txBody>
      </p:sp>
      <p:sp>
        <p:nvSpPr>
          <p:cNvPr id="26" name="object 2"/>
          <p:cNvSpPr txBox="1"/>
          <p:nvPr/>
        </p:nvSpPr>
        <p:spPr>
          <a:xfrm>
            <a:off x="1382153" y="6695705"/>
            <a:ext cx="10188845" cy="153888"/>
          </a:xfrm>
          <a:prstGeom prst="rect">
            <a:avLst/>
          </a:prstGeom>
        </p:spPr>
        <p:txBody>
          <a:bodyPr vert="horz" wrap="square" lIns="0" tIns="0" rIns="0" bIns="0" rtlCol="0">
            <a:spAutoFit/>
          </a:bodyPr>
          <a:lstStyle/>
          <a:p>
            <a:pPr marR="34290" algn="ctr">
              <a:lnSpc>
                <a:spcPct val="100000"/>
              </a:lnSpc>
            </a:pPr>
            <a:r>
              <a:rPr sz="1000" spc="-5" dirty="0">
                <a:latin typeface="Calibri"/>
                <a:cs typeface="Calibri"/>
              </a:rPr>
              <a:t>Boyertown</a:t>
            </a:r>
            <a:r>
              <a:rPr sz="1000" spc="-75" dirty="0">
                <a:latin typeface="Calibri"/>
                <a:cs typeface="Calibri"/>
              </a:rPr>
              <a:t> </a:t>
            </a:r>
            <a:r>
              <a:rPr sz="1000" spc="-5" dirty="0" smtClean="0">
                <a:latin typeface="Calibri"/>
                <a:cs typeface="Calibri"/>
              </a:rPr>
              <a:t>Elementary</a:t>
            </a:r>
            <a:r>
              <a:rPr lang="en-US" sz="1000" spc="-5" dirty="0" smtClean="0">
                <a:latin typeface="Calibri"/>
                <a:cs typeface="Calibri"/>
              </a:rPr>
              <a:t> - </a:t>
            </a:r>
            <a:r>
              <a:rPr sz="1000" spc="-5" dirty="0" smtClean="0">
                <a:latin typeface="Calibri"/>
                <a:cs typeface="Calibri"/>
              </a:rPr>
              <a:t>2012 </a:t>
            </a:r>
            <a:r>
              <a:rPr sz="1000" spc="-5" dirty="0">
                <a:latin typeface="Calibri"/>
                <a:cs typeface="Calibri"/>
              </a:rPr>
              <a:t>District Wide Feasibility</a:t>
            </a:r>
            <a:r>
              <a:rPr sz="1000" spc="-15" dirty="0">
                <a:latin typeface="Calibri"/>
                <a:cs typeface="Calibri"/>
              </a:rPr>
              <a:t> </a:t>
            </a:r>
            <a:r>
              <a:rPr sz="1000" spc="-5" dirty="0" smtClean="0">
                <a:latin typeface="Calibri"/>
                <a:cs typeface="Calibri"/>
              </a:rPr>
              <a:t>Study</a:t>
            </a:r>
            <a:r>
              <a:rPr lang="en-US" sz="1000" spc="-5" dirty="0" smtClean="0">
                <a:latin typeface="Calibri"/>
                <a:cs typeface="Calibri"/>
              </a:rPr>
              <a:t>                                                                                                                            </a:t>
            </a:r>
            <a:r>
              <a:rPr sz="1000" spc="-5" dirty="0" smtClean="0">
                <a:latin typeface="Calibri"/>
                <a:cs typeface="Calibri"/>
              </a:rPr>
              <a:t>Full </a:t>
            </a:r>
            <a:r>
              <a:rPr sz="1000" spc="-5" dirty="0">
                <a:latin typeface="Calibri"/>
                <a:cs typeface="Calibri"/>
              </a:rPr>
              <a:t>study can be found at  </a:t>
            </a:r>
            <a:r>
              <a:rPr sz="1000" u="heavy" spc="-5" dirty="0">
                <a:solidFill>
                  <a:srgbClr val="0462C1"/>
                </a:solidFill>
                <a:latin typeface="Calibri"/>
                <a:cs typeface="Calibri"/>
                <a:hlinkClick r:id="rId3"/>
              </a:rPr>
              <a:t>http://www.boyertownasd.org/Page/4373</a:t>
            </a:r>
            <a:endParaRPr sz="1000" dirty="0">
              <a:latin typeface="Calibri"/>
              <a:cs typeface="Calibri"/>
            </a:endParaRPr>
          </a:p>
        </p:txBody>
      </p:sp>
    </p:spTree>
    <p:extLst>
      <p:ext uri="{BB962C8B-B14F-4D97-AF65-F5344CB8AC3E}">
        <p14:creationId xmlns:p14="http://schemas.microsoft.com/office/powerpoint/2010/main" val="28835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bject 20"/>
          <p:cNvSpPr txBox="1"/>
          <p:nvPr/>
        </p:nvSpPr>
        <p:spPr>
          <a:xfrm>
            <a:off x="323277" y="361513"/>
            <a:ext cx="1895176" cy="479234"/>
          </a:xfrm>
          <a:prstGeom prst="rect">
            <a:avLst/>
          </a:prstGeom>
        </p:spPr>
        <p:txBody>
          <a:bodyPr vert="horz" wrap="square" lIns="0" tIns="0" rIns="0" bIns="0" rtlCol="0">
            <a:spAutoFit/>
          </a:bodyPr>
          <a:lstStyle/>
          <a:p>
            <a:pPr marL="11689"/>
            <a:r>
              <a:rPr sz="955" b="1" dirty="0">
                <a:latin typeface="Arial"/>
                <a:cs typeface="Arial"/>
              </a:rPr>
              <a:t>GENERAL</a:t>
            </a:r>
            <a:r>
              <a:rPr sz="955" b="1" spc="-48" dirty="0">
                <a:latin typeface="Arial"/>
                <a:cs typeface="Arial"/>
              </a:rPr>
              <a:t> </a:t>
            </a:r>
            <a:r>
              <a:rPr sz="955" b="1" dirty="0">
                <a:latin typeface="Arial"/>
                <a:cs typeface="Arial"/>
              </a:rPr>
              <a:t>DATA</a:t>
            </a:r>
            <a:endParaRPr sz="955" dirty="0">
              <a:latin typeface="Arial"/>
              <a:cs typeface="Arial"/>
            </a:endParaRPr>
          </a:p>
          <a:p>
            <a:pPr>
              <a:spcBef>
                <a:spcPts val="39"/>
              </a:spcBef>
            </a:pPr>
            <a:endParaRPr sz="1159" dirty="0">
              <a:latin typeface="Times New Roman"/>
              <a:cs typeface="Times New Roman"/>
            </a:endParaRPr>
          </a:p>
          <a:p>
            <a:pPr marL="8659"/>
            <a:r>
              <a:rPr sz="1000" b="1" dirty="0">
                <a:latin typeface="Arial"/>
                <a:cs typeface="Arial"/>
              </a:rPr>
              <a:t>Pine Forge Elementary</a:t>
            </a:r>
            <a:r>
              <a:rPr sz="1000" b="1" spc="-68" dirty="0">
                <a:latin typeface="Arial"/>
                <a:cs typeface="Arial"/>
              </a:rPr>
              <a:t> </a:t>
            </a:r>
            <a:r>
              <a:rPr sz="1000" b="1" dirty="0">
                <a:latin typeface="Arial"/>
                <a:cs typeface="Arial"/>
              </a:rPr>
              <a:t>School</a:t>
            </a:r>
            <a:endParaRPr sz="1000" dirty="0">
              <a:latin typeface="Arial"/>
              <a:cs typeface="Arial"/>
            </a:endParaRPr>
          </a:p>
        </p:txBody>
      </p:sp>
      <p:grpSp>
        <p:nvGrpSpPr>
          <p:cNvPr id="28" name="Group 27"/>
          <p:cNvGrpSpPr/>
          <p:nvPr/>
        </p:nvGrpSpPr>
        <p:grpSpPr>
          <a:xfrm>
            <a:off x="2903620" y="778279"/>
            <a:ext cx="8606591" cy="5382505"/>
            <a:chOff x="3501954" y="778279"/>
            <a:chExt cx="6644678" cy="5382505"/>
          </a:xfrm>
        </p:grpSpPr>
        <p:sp>
          <p:nvSpPr>
            <p:cNvPr id="2" name="object 2"/>
            <p:cNvSpPr txBox="1"/>
            <p:nvPr/>
          </p:nvSpPr>
          <p:spPr>
            <a:xfrm>
              <a:off x="3501955" y="782109"/>
              <a:ext cx="402234" cy="184666"/>
            </a:xfrm>
            <a:prstGeom prst="rect">
              <a:avLst/>
            </a:prstGeom>
          </p:spPr>
          <p:txBody>
            <a:bodyPr vert="horz" wrap="square" lIns="0" tIns="0" rIns="0" bIns="0" rtlCol="0">
              <a:spAutoFit/>
            </a:bodyPr>
            <a:lstStyle/>
            <a:p>
              <a:pPr marL="8659"/>
              <a:r>
                <a:rPr sz="1200" b="1" dirty="0">
                  <a:latin typeface="Arial"/>
                  <a:cs typeface="Arial"/>
                </a:rPr>
                <a:t>Built:</a:t>
              </a:r>
              <a:endParaRPr sz="1200" dirty="0">
                <a:latin typeface="Arial"/>
                <a:cs typeface="Arial"/>
              </a:endParaRPr>
            </a:p>
          </p:txBody>
        </p:sp>
        <p:sp>
          <p:nvSpPr>
            <p:cNvPr id="3" name="object 3"/>
            <p:cNvSpPr txBox="1"/>
            <p:nvPr/>
          </p:nvSpPr>
          <p:spPr>
            <a:xfrm>
              <a:off x="3501955" y="1204732"/>
              <a:ext cx="345056" cy="184666"/>
            </a:xfrm>
            <a:prstGeom prst="rect">
              <a:avLst/>
            </a:prstGeom>
          </p:spPr>
          <p:txBody>
            <a:bodyPr vert="horz" wrap="square" lIns="0" tIns="0" rIns="0" bIns="0" rtlCol="0">
              <a:spAutoFit/>
            </a:bodyPr>
            <a:lstStyle/>
            <a:p>
              <a:pPr marL="8659"/>
              <a:r>
                <a:rPr sz="1200" b="1" dirty="0">
                  <a:latin typeface="Arial"/>
                  <a:cs typeface="Arial"/>
                </a:rPr>
                <a:t>Site:</a:t>
              </a:r>
              <a:endParaRPr sz="1200" dirty="0">
                <a:latin typeface="Arial"/>
                <a:cs typeface="Arial"/>
              </a:endParaRPr>
            </a:p>
          </p:txBody>
        </p:sp>
        <p:sp>
          <p:nvSpPr>
            <p:cNvPr id="4" name="object 4"/>
            <p:cNvSpPr txBox="1"/>
            <p:nvPr/>
          </p:nvSpPr>
          <p:spPr>
            <a:xfrm>
              <a:off x="3501955" y="1783238"/>
              <a:ext cx="728009" cy="369332"/>
            </a:xfrm>
            <a:prstGeom prst="rect">
              <a:avLst/>
            </a:prstGeom>
          </p:spPr>
          <p:txBody>
            <a:bodyPr vert="horz" wrap="square" lIns="0" tIns="0" rIns="0" bIns="0" rtlCol="0">
              <a:spAutoFit/>
            </a:bodyPr>
            <a:lstStyle/>
            <a:p>
              <a:pPr marL="8659"/>
              <a:r>
                <a:rPr sz="1200" b="1" dirty="0">
                  <a:latin typeface="Arial"/>
                  <a:cs typeface="Arial"/>
                </a:rPr>
                <a:t>Structure:</a:t>
              </a:r>
              <a:endParaRPr sz="1200" dirty="0">
                <a:latin typeface="Arial"/>
                <a:cs typeface="Arial"/>
              </a:endParaRPr>
            </a:p>
          </p:txBody>
        </p:sp>
        <p:sp>
          <p:nvSpPr>
            <p:cNvPr id="5" name="object 5"/>
            <p:cNvSpPr txBox="1"/>
            <p:nvPr/>
          </p:nvSpPr>
          <p:spPr>
            <a:xfrm>
              <a:off x="3501955" y="2436770"/>
              <a:ext cx="1054451" cy="369332"/>
            </a:xfrm>
            <a:prstGeom prst="rect">
              <a:avLst/>
            </a:prstGeom>
          </p:spPr>
          <p:txBody>
            <a:bodyPr vert="horz" wrap="square" lIns="0" tIns="0" rIns="0" bIns="0" rtlCol="0">
              <a:spAutoFit/>
            </a:bodyPr>
            <a:lstStyle/>
            <a:p>
              <a:pPr marL="8659"/>
              <a:r>
                <a:rPr sz="1200" b="1" dirty="0">
                  <a:latin typeface="Arial"/>
                  <a:cs typeface="Arial"/>
                </a:rPr>
                <a:t>HVAC</a:t>
              </a:r>
              <a:r>
                <a:rPr sz="1200" b="1" spc="-51" dirty="0">
                  <a:latin typeface="Arial"/>
                  <a:cs typeface="Arial"/>
                </a:rPr>
                <a:t> </a:t>
              </a:r>
              <a:r>
                <a:rPr sz="1200" b="1" dirty="0">
                  <a:latin typeface="Arial"/>
                  <a:cs typeface="Arial"/>
                </a:rPr>
                <a:t>System:</a:t>
              </a:r>
              <a:endParaRPr sz="1200">
                <a:latin typeface="Arial"/>
                <a:cs typeface="Arial"/>
              </a:endParaRPr>
            </a:p>
          </p:txBody>
        </p:sp>
        <p:sp>
          <p:nvSpPr>
            <p:cNvPr id="6" name="object 6"/>
            <p:cNvSpPr txBox="1"/>
            <p:nvPr/>
          </p:nvSpPr>
          <p:spPr>
            <a:xfrm>
              <a:off x="3522232" y="2912143"/>
              <a:ext cx="1307758" cy="369332"/>
            </a:xfrm>
            <a:prstGeom prst="rect">
              <a:avLst/>
            </a:prstGeom>
          </p:spPr>
          <p:txBody>
            <a:bodyPr vert="horz" wrap="square" lIns="0" tIns="0" rIns="0" bIns="0" rtlCol="0">
              <a:spAutoFit/>
            </a:bodyPr>
            <a:lstStyle/>
            <a:p>
              <a:pPr marL="8659"/>
              <a:r>
                <a:rPr sz="1200" b="1" dirty="0">
                  <a:latin typeface="Arial"/>
                  <a:cs typeface="Arial"/>
                </a:rPr>
                <a:t>Plumbing</a:t>
              </a:r>
              <a:r>
                <a:rPr sz="1200" b="1" spc="-48" dirty="0">
                  <a:latin typeface="Arial"/>
                  <a:cs typeface="Arial"/>
                </a:rPr>
                <a:t> </a:t>
              </a:r>
              <a:r>
                <a:rPr sz="1200" b="1" dirty="0">
                  <a:latin typeface="Arial"/>
                  <a:cs typeface="Arial"/>
                </a:rPr>
                <a:t>Service:</a:t>
              </a:r>
              <a:endParaRPr sz="1200" dirty="0">
                <a:latin typeface="Arial"/>
                <a:cs typeface="Arial"/>
              </a:endParaRPr>
            </a:p>
          </p:txBody>
        </p:sp>
        <p:sp>
          <p:nvSpPr>
            <p:cNvPr id="7" name="object 7"/>
            <p:cNvSpPr txBox="1"/>
            <p:nvPr/>
          </p:nvSpPr>
          <p:spPr>
            <a:xfrm>
              <a:off x="3504505" y="3290229"/>
              <a:ext cx="1291802" cy="369332"/>
            </a:xfrm>
            <a:prstGeom prst="rect">
              <a:avLst/>
            </a:prstGeom>
          </p:spPr>
          <p:txBody>
            <a:bodyPr vert="horz" wrap="square" lIns="0" tIns="0" rIns="0" bIns="0" rtlCol="0">
              <a:spAutoFit/>
            </a:bodyPr>
            <a:lstStyle/>
            <a:p>
              <a:pPr marL="8659"/>
              <a:r>
                <a:rPr sz="1200" b="1" dirty="0">
                  <a:latin typeface="Arial"/>
                  <a:cs typeface="Arial"/>
                </a:rPr>
                <a:t>Electrical</a:t>
              </a:r>
              <a:r>
                <a:rPr sz="1200" b="1" spc="-48" dirty="0">
                  <a:latin typeface="Arial"/>
                  <a:cs typeface="Arial"/>
                </a:rPr>
                <a:t> </a:t>
              </a:r>
              <a:r>
                <a:rPr sz="1200" b="1" dirty="0">
                  <a:latin typeface="Arial"/>
                  <a:cs typeface="Arial"/>
                </a:rPr>
                <a:t>Service:</a:t>
              </a:r>
              <a:endParaRPr sz="1200" dirty="0">
                <a:latin typeface="Arial"/>
                <a:cs typeface="Arial"/>
              </a:endParaRPr>
            </a:p>
          </p:txBody>
        </p:sp>
        <p:sp>
          <p:nvSpPr>
            <p:cNvPr id="8" name="object 8"/>
            <p:cNvSpPr txBox="1"/>
            <p:nvPr/>
          </p:nvSpPr>
          <p:spPr>
            <a:xfrm>
              <a:off x="3501954" y="3654965"/>
              <a:ext cx="679476" cy="369332"/>
            </a:xfrm>
            <a:prstGeom prst="rect">
              <a:avLst/>
            </a:prstGeom>
          </p:spPr>
          <p:txBody>
            <a:bodyPr vert="horz" wrap="square" lIns="0" tIns="0" rIns="0" bIns="0" rtlCol="0">
              <a:spAutoFit/>
            </a:bodyPr>
            <a:lstStyle/>
            <a:p>
              <a:pPr marL="8659"/>
              <a:r>
                <a:rPr sz="1200" b="1" dirty="0">
                  <a:latin typeface="Arial"/>
                  <a:cs typeface="Arial"/>
                </a:rPr>
                <a:t>Systems:</a:t>
              </a:r>
              <a:endParaRPr sz="1200" dirty="0">
                <a:latin typeface="Arial"/>
                <a:cs typeface="Arial"/>
              </a:endParaRPr>
            </a:p>
          </p:txBody>
        </p:sp>
        <p:sp>
          <p:nvSpPr>
            <p:cNvPr id="9" name="object 9"/>
            <p:cNvSpPr txBox="1"/>
            <p:nvPr/>
          </p:nvSpPr>
          <p:spPr>
            <a:xfrm>
              <a:off x="3501954" y="4956415"/>
              <a:ext cx="1348314" cy="369332"/>
            </a:xfrm>
            <a:prstGeom prst="rect">
              <a:avLst/>
            </a:prstGeom>
          </p:spPr>
          <p:txBody>
            <a:bodyPr vert="horz" wrap="square" lIns="0" tIns="0" rIns="0" bIns="0" rtlCol="0">
              <a:spAutoFit/>
            </a:bodyPr>
            <a:lstStyle/>
            <a:p>
              <a:pPr marL="8659"/>
              <a:r>
                <a:rPr sz="1200" b="1" dirty="0">
                  <a:latin typeface="Arial"/>
                  <a:cs typeface="Arial"/>
                </a:rPr>
                <a:t>Architectural</a:t>
              </a:r>
              <a:r>
                <a:rPr sz="1200" b="1" spc="-48" dirty="0">
                  <a:latin typeface="Arial"/>
                  <a:cs typeface="Arial"/>
                </a:rPr>
                <a:t> </a:t>
              </a:r>
              <a:r>
                <a:rPr sz="1200" b="1" dirty="0">
                  <a:latin typeface="Arial"/>
                  <a:cs typeface="Arial"/>
                </a:rPr>
                <a:t>Area:</a:t>
              </a:r>
              <a:endParaRPr sz="1200" dirty="0">
                <a:latin typeface="Arial"/>
                <a:cs typeface="Arial"/>
              </a:endParaRPr>
            </a:p>
          </p:txBody>
        </p:sp>
        <p:sp>
          <p:nvSpPr>
            <p:cNvPr id="10" name="object 10"/>
            <p:cNvSpPr txBox="1"/>
            <p:nvPr/>
          </p:nvSpPr>
          <p:spPr>
            <a:xfrm>
              <a:off x="3501955" y="5297978"/>
              <a:ext cx="1764508" cy="369332"/>
            </a:xfrm>
            <a:prstGeom prst="rect">
              <a:avLst/>
            </a:prstGeom>
          </p:spPr>
          <p:txBody>
            <a:bodyPr vert="horz" wrap="square" lIns="0" tIns="0" rIns="0" bIns="0" rtlCol="0">
              <a:spAutoFit/>
            </a:bodyPr>
            <a:lstStyle/>
            <a:p>
              <a:pPr marL="8659"/>
              <a:r>
                <a:rPr sz="1200" b="1" dirty="0">
                  <a:latin typeface="Arial"/>
                  <a:cs typeface="Arial"/>
                </a:rPr>
                <a:t>PDE Replacement</a:t>
              </a:r>
              <a:r>
                <a:rPr sz="1200" b="1" spc="-41" dirty="0">
                  <a:latin typeface="Arial"/>
                  <a:cs typeface="Arial"/>
                </a:rPr>
                <a:t> </a:t>
              </a:r>
              <a:r>
                <a:rPr sz="1200" b="1" dirty="0">
                  <a:latin typeface="Arial"/>
                  <a:cs typeface="Arial"/>
                </a:rPr>
                <a:t>Value:</a:t>
              </a:r>
              <a:endParaRPr sz="1200">
                <a:latin typeface="Arial"/>
                <a:cs typeface="Arial"/>
              </a:endParaRPr>
            </a:p>
          </p:txBody>
        </p:sp>
        <p:sp>
          <p:nvSpPr>
            <p:cNvPr id="11" name="object 11"/>
            <p:cNvSpPr txBox="1"/>
            <p:nvPr/>
          </p:nvSpPr>
          <p:spPr>
            <a:xfrm>
              <a:off x="6278365" y="5267722"/>
              <a:ext cx="3387004" cy="472694"/>
            </a:xfrm>
            <a:prstGeom prst="rect">
              <a:avLst/>
            </a:prstGeom>
          </p:spPr>
          <p:txBody>
            <a:bodyPr vert="horz" wrap="square" lIns="0" tIns="0" rIns="0" bIns="0" rtlCol="0">
              <a:spAutoFit/>
            </a:bodyPr>
            <a:lstStyle/>
            <a:p>
              <a:pPr marL="15586" marR="3464" indent="-7360">
                <a:lnSpc>
                  <a:spcPct val="128000"/>
                </a:lnSpc>
              </a:pPr>
              <a:r>
                <a:rPr sz="1200" spc="-3" dirty="0">
                  <a:latin typeface="Arial"/>
                  <a:cs typeface="Arial"/>
                </a:rPr>
                <a:t>( 350 FTE x 92 sf = 32,200 x $174 / sf = replacement cost )  ( 20% Rule</a:t>
              </a:r>
              <a:r>
                <a:rPr sz="1200" spc="-55" dirty="0">
                  <a:latin typeface="Arial"/>
                  <a:cs typeface="Arial"/>
                </a:rPr>
                <a:t> </a:t>
              </a:r>
              <a:r>
                <a:rPr sz="1200" spc="-3" dirty="0">
                  <a:latin typeface="Arial"/>
                  <a:cs typeface="Arial"/>
                </a:rPr>
                <a:t>)</a:t>
              </a:r>
              <a:endParaRPr sz="1200" dirty="0">
                <a:latin typeface="Arial"/>
                <a:cs typeface="Arial"/>
              </a:endParaRPr>
            </a:p>
          </p:txBody>
        </p:sp>
        <p:sp>
          <p:nvSpPr>
            <p:cNvPr id="12" name="object 12"/>
            <p:cNvSpPr txBox="1"/>
            <p:nvPr/>
          </p:nvSpPr>
          <p:spPr>
            <a:xfrm>
              <a:off x="3501955" y="5791452"/>
              <a:ext cx="1422112" cy="369332"/>
            </a:xfrm>
            <a:prstGeom prst="rect">
              <a:avLst/>
            </a:prstGeom>
          </p:spPr>
          <p:txBody>
            <a:bodyPr vert="horz" wrap="square" lIns="0" tIns="0" rIns="0" bIns="0" rtlCol="0">
              <a:spAutoFit/>
            </a:bodyPr>
            <a:lstStyle/>
            <a:p>
              <a:pPr marL="8659"/>
              <a:r>
                <a:rPr sz="1200" b="1" dirty="0">
                  <a:latin typeface="Arial"/>
                  <a:cs typeface="Arial"/>
                </a:rPr>
                <a:t>PDE Total</a:t>
              </a:r>
              <a:r>
                <a:rPr sz="1200" b="1" spc="-44" dirty="0">
                  <a:latin typeface="Arial"/>
                  <a:cs typeface="Arial"/>
                </a:rPr>
                <a:t> </a:t>
              </a:r>
              <a:r>
                <a:rPr sz="1200" b="1" dirty="0">
                  <a:latin typeface="Arial"/>
                  <a:cs typeface="Arial"/>
                </a:rPr>
                <a:t>Capacity:</a:t>
              </a:r>
              <a:endParaRPr sz="1200" dirty="0">
                <a:latin typeface="Arial"/>
                <a:cs typeface="Arial"/>
              </a:endParaRPr>
            </a:p>
          </p:txBody>
        </p:sp>
        <p:sp>
          <p:nvSpPr>
            <p:cNvPr id="13" name="object 13"/>
            <p:cNvSpPr txBox="1"/>
            <p:nvPr/>
          </p:nvSpPr>
          <p:spPr>
            <a:xfrm>
              <a:off x="5389639" y="5795596"/>
              <a:ext cx="271923" cy="184666"/>
            </a:xfrm>
            <a:prstGeom prst="rect">
              <a:avLst/>
            </a:prstGeom>
          </p:spPr>
          <p:txBody>
            <a:bodyPr vert="horz" wrap="square" lIns="0" tIns="0" rIns="0" bIns="0" rtlCol="0">
              <a:spAutoFit/>
            </a:bodyPr>
            <a:lstStyle/>
            <a:p>
              <a:pPr marL="8659"/>
              <a:r>
                <a:rPr sz="1200" dirty="0">
                  <a:latin typeface="Arial"/>
                  <a:cs typeface="Arial"/>
                </a:rPr>
                <a:t>350</a:t>
              </a:r>
            </a:p>
          </p:txBody>
        </p:sp>
        <p:sp>
          <p:nvSpPr>
            <p:cNvPr id="14" name="object 14"/>
            <p:cNvSpPr txBox="1"/>
            <p:nvPr/>
          </p:nvSpPr>
          <p:spPr>
            <a:xfrm>
              <a:off x="5389638" y="5291472"/>
              <a:ext cx="761252" cy="764312"/>
            </a:xfrm>
            <a:prstGeom prst="rect">
              <a:avLst/>
            </a:prstGeom>
          </p:spPr>
          <p:txBody>
            <a:bodyPr vert="horz" wrap="square" lIns="0" tIns="0" rIns="0" bIns="0" rtlCol="0">
              <a:spAutoFit/>
            </a:bodyPr>
            <a:lstStyle/>
            <a:p>
              <a:pPr marL="8659"/>
              <a:r>
                <a:rPr sz="1200" dirty="0">
                  <a:latin typeface="Arial"/>
                  <a:cs typeface="Arial"/>
                </a:rPr>
                <a:t>$5,602,800</a:t>
              </a:r>
            </a:p>
            <a:p>
              <a:pPr marL="8659">
                <a:spcBef>
                  <a:spcPts val="153"/>
                </a:spcBef>
              </a:pPr>
              <a:r>
                <a:rPr sz="1200" dirty="0">
                  <a:latin typeface="Arial"/>
                  <a:cs typeface="Arial"/>
                </a:rPr>
                <a:t>$1,120,560</a:t>
              </a:r>
            </a:p>
          </p:txBody>
        </p:sp>
        <p:sp>
          <p:nvSpPr>
            <p:cNvPr id="15" name="object 15"/>
            <p:cNvSpPr txBox="1"/>
            <p:nvPr/>
          </p:nvSpPr>
          <p:spPr>
            <a:xfrm>
              <a:off x="5404096" y="3626031"/>
              <a:ext cx="3041639" cy="1548116"/>
            </a:xfrm>
            <a:prstGeom prst="rect">
              <a:avLst/>
            </a:prstGeom>
          </p:spPr>
          <p:txBody>
            <a:bodyPr vert="horz" wrap="square" lIns="0" tIns="0" rIns="0" bIns="0" rtlCol="0">
              <a:spAutoFit/>
            </a:bodyPr>
            <a:lstStyle/>
            <a:p>
              <a:pPr marL="8659" marR="635560">
                <a:lnSpc>
                  <a:spcPct val="110000"/>
                </a:lnSpc>
              </a:pPr>
              <a:r>
                <a:rPr sz="1200" dirty="0">
                  <a:latin typeface="Arial"/>
                  <a:cs typeface="Arial"/>
                </a:rPr>
                <a:t>Fire Alarm  </a:t>
              </a:r>
              <a:endParaRPr lang="en-US" sz="1200" dirty="0" smtClean="0">
                <a:latin typeface="Arial"/>
                <a:cs typeface="Arial"/>
              </a:endParaRPr>
            </a:p>
            <a:p>
              <a:pPr marL="8659" marR="635560">
                <a:lnSpc>
                  <a:spcPct val="110000"/>
                </a:lnSpc>
              </a:pPr>
              <a:r>
                <a:rPr sz="1200" dirty="0" smtClean="0">
                  <a:latin typeface="Arial"/>
                  <a:cs typeface="Arial"/>
                </a:rPr>
                <a:t>Paging/Intercom  </a:t>
              </a:r>
              <a:endParaRPr lang="en-US" sz="1200" dirty="0" smtClean="0">
                <a:latin typeface="Arial"/>
                <a:cs typeface="Arial"/>
              </a:endParaRPr>
            </a:p>
            <a:p>
              <a:pPr marL="8659" marR="635560">
                <a:lnSpc>
                  <a:spcPct val="110000"/>
                </a:lnSpc>
              </a:pPr>
              <a:r>
                <a:rPr sz="1200" dirty="0" smtClean="0">
                  <a:latin typeface="Arial"/>
                  <a:cs typeface="Arial"/>
                </a:rPr>
                <a:t>Master </a:t>
              </a:r>
              <a:r>
                <a:rPr sz="1200" dirty="0">
                  <a:latin typeface="Arial"/>
                  <a:cs typeface="Arial"/>
                </a:rPr>
                <a:t>Clock  Security</a:t>
              </a:r>
            </a:p>
            <a:p>
              <a:pPr marL="8659" marR="3464">
                <a:lnSpc>
                  <a:spcPts val="989"/>
                </a:lnSpc>
                <a:spcBef>
                  <a:spcPts val="48"/>
                </a:spcBef>
              </a:pPr>
              <a:r>
                <a:rPr sz="1200" dirty="0">
                  <a:latin typeface="Arial"/>
                  <a:cs typeface="Arial"/>
                </a:rPr>
                <a:t>Emergency Lighting and</a:t>
              </a:r>
              <a:r>
                <a:rPr sz="1200" spc="-34" dirty="0">
                  <a:latin typeface="Arial"/>
                  <a:cs typeface="Arial"/>
                </a:rPr>
                <a:t> </a:t>
              </a:r>
              <a:r>
                <a:rPr sz="1200" dirty="0">
                  <a:latin typeface="Arial"/>
                  <a:cs typeface="Arial"/>
                </a:rPr>
                <a:t>Power </a:t>
              </a:r>
              <a:endParaRPr lang="en-US" sz="1200" dirty="0" smtClean="0">
                <a:latin typeface="Arial"/>
                <a:cs typeface="Arial"/>
              </a:endParaRPr>
            </a:p>
            <a:p>
              <a:pPr marL="8659" marR="3464">
                <a:lnSpc>
                  <a:spcPts val="989"/>
                </a:lnSpc>
                <a:spcBef>
                  <a:spcPts val="48"/>
                </a:spcBef>
              </a:pPr>
              <a:r>
                <a:rPr sz="1200" dirty="0" smtClean="0">
                  <a:latin typeface="Arial"/>
                  <a:cs typeface="Arial"/>
                </a:rPr>
                <a:t> </a:t>
              </a:r>
              <a:endParaRPr lang="en-US" sz="1200" dirty="0" smtClean="0">
                <a:latin typeface="Arial"/>
                <a:cs typeface="Arial"/>
              </a:endParaRPr>
            </a:p>
            <a:p>
              <a:pPr marL="8659" marR="3464">
                <a:lnSpc>
                  <a:spcPts val="989"/>
                </a:lnSpc>
                <a:spcBef>
                  <a:spcPts val="48"/>
                </a:spcBef>
              </a:pPr>
              <a:r>
                <a:rPr sz="1200" dirty="0" smtClean="0">
                  <a:latin typeface="Arial"/>
                  <a:cs typeface="Arial"/>
                </a:rPr>
                <a:t>District</a:t>
              </a:r>
              <a:r>
                <a:rPr sz="1200" spc="-51" dirty="0" smtClean="0">
                  <a:latin typeface="Arial"/>
                  <a:cs typeface="Arial"/>
                </a:rPr>
                <a:t> </a:t>
              </a:r>
              <a:r>
                <a:rPr sz="1200" dirty="0">
                  <a:latin typeface="Arial"/>
                  <a:cs typeface="Arial"/>
                </a:rPr>
                <a:t>Telephone</a:t>
              </a:r>
            </a:p>
            <a:p>
              <a:pPr marL="8659">
                <a:spcBef>
                  <a:spcPts val="41"/>
                </a:spcBef>
              </a:pPr>
              <a:r>
                <a:rPr sz="1200" dirty="0">
                  <a:latin typeface="Arial"/>
                  <a:cs typeface="Arial"/>
                </a:rPr>
                <a:t>Data</a:t>
              </a:r>
              <a:r>
                <a:rPr sz="1200" spc="-55" dirty="0">
                  <a:latin typeface="Arial"/>
                  <a:cs typeface="Arial"/>
                </a:rPr>
                <a:t> </a:t>
              </a:r>
              <a:r>
                <a:rPr sz="1200" dirty="0" smtClean="0">
                  <a:latin typeface="Arial"/>
                  <a:cs typeface="Arial"/>
                </a:rPr>
                <a:t>Network</a:t>
              </a:r>
              <a:endParaRPr lang="en-US" sz="1200" dirty="0" smtClean="0">
                <a:latin typeface="Arial"/>
                <a:cs typeface="Arial"/>
              </a:endParaRPr>
            </a:p>
            <a:p>
              <a:pPr marL="8659">
                <a:spcBef>
                  <a:spcPts val="41"/>
                </a:spcBef>
              </a:pPr>
              <a:endParaRPr sz="1200" dirty="0">
                <a:latin typeface="Times New Roman"/>
                <a:cs typeface="Times New Roman"/>
              </a:endParaRPr>
            </a:p>
            <a:p>
              <a:pPr marL="8659">
                <a:tabLst>
                  <a:tab pos="425150" algn="l"/>
                </a:tabLst>
              </a:pPr>
              <a:r>
                <a:rPr sz="1200" dirty="0">
                  <a:latin typeface="Arial"/>
                  <a:cs typeface="Arial"/>
                </a:rPr>
                <a:t>37,570	s.f.</a:t>
              </a:r>
            </a:p>
          </p:txBody>
        </p:sp>
        <p:sp>
          <p:nvSpPr>
            <p:cNvPr id="16" name="object 16"/>
            <p:cNvSpPr txBox="1"/>
            <p:nvPr/>
          </p:nvSpPr>
          <p:spPr>
            <a:xfrm>
              <a:off x="5389638" y="1822269"/>
              <a:ext cx="4756994" cy="768159"/>
            </a:xfrm>
            <a:prstGeom prst="rect">
              <a:avLst/>
            </a:prstGeom>
          </p:spPr>
          <p:txBody>
            <a:bodyPr vert="horz" wrap="square" lIns="0" tIns="0" rIns="0" bIns="0" rtlCol="0">
              <a:spAutoFit/>
            </a:bodyPr>
            <a:lstStyle/>
            <a:p>
              <a:pPr marL="8659" marR="3464" algn="just">
                <a:lnSpc>
                  <a:spcPct val="103600"/>
                </a:lnSpc>
              </a:pPr>
              <a:r>
                <a:rPr sz="1200" dirty="0">
                  <a:latin typeface="Arial"/>
                  <a:cs typeface="Arial"/>
                </a:rPr>
                <a:t>One-story building with concrete floors; metal roof deck; structural steel  frame; and masonry and concrete walls. Construction type non-  combustible, unprotected in accordance with International Building Code  with foam roof</a:t>
              </a:r>
              <a:r>
                <a:rPr sz="1200" spc="-41" dirty="0">
                  <a:latin typeface="Arial"/>
                  <a:cs typeface="Arial"/>
                </a:rPr>
                <a:t> </a:t>
              </a:r>
              <a:r>
                <a:rPr sz="1200" dirty="0">
                  <a:latin typeface="Arial"/>
                  <a:cs typeface="Arial"/>
                </a:rPr>
                <a:t>membranes.</a:t>
              </a:r>
            </a:p>
          </p:txBody>
        </p:sp>
        <p:sp>
          <p:nvSpPr>
            <p:cNvPr id="17" name="object 17"/>
            <p:cNvSpPr txBox="1"/>
            <p:nvPr/>
          </p:nvSpPr>
          <p:spPr>
            <a:xfrm>
              <a:off x="5389638" y="2427675"/>
              <a:ext cx="4685191" cy="576120"/>
            </a:xfrm>
            <a:prstGeom prst="rect">
              <a:avLst/>
            </a:prstGeom>
          </p:spPr>
          <p:txBody>
            <a:bodyPr vert="horz" wrap="square" lIns="0" tIns="0" rIns="0" bIns="0" rtlCol="0">
              <a:spAutoFit/>
            </a:bodyPr>
            <a:lstStyle/>
            <a:p>
              <a:pPr marL="8659" marR="3464" algn="just">
                <a:lnSpc>
                  <a:spcPct val="103600"/>
                </a:lnSpc>
              </a:pPr>
              <a:r>
                <a:rPr sz="1200" dirty="0">
                  <a:latin typeface="Arial"/>
                  <a:cs typeface="Arial"/>
                </a:rPr>
                <a:t>Hot water boilers serving unit ventilators, air handlers, and fan coils. Air  conditioning is provided in several spaces through rooftop packaged air  conditioning</a:t>
              </a:r>
              <a:r>
                <a:rPr sz="1200" spc="-51" dirty="0">
                  <a:latin typeface="Arial"/>
                  <a:cs typeface="Arial"/>
                </a:rPr>
                <a:t> </a:t>
              </a:r>
              <a:r>
                <a:rPr sz="1200" dirty="0">
                  <a:latin typeface="Arial"/>
                  <a:cs typeface="Arial"/>
                </a:rPr>
                <a:t>units.</a:t>
              </a:r>
              <a:endParaRPr sz="1200">
                <a:latin typeface="Arial"/>
                <a:cs typeface="Arial"/>
              </a:endParaRPr>
            </a:p>
          </p:txBody>
        </p:sp>
        <p:sp>
          <p:nvSpPr>
            <p:cNvPr id="18" name="object 18"/>
            <p:cNvSpPr txBox="1"/>
            <p:nvPr/>
          </p:nvSpPr>
          <p:spPr>
            <a:xfrm>
              <a:off x="5389593" y="2924250"/>
              <a:ext cx="2188682" cy="369332"/>
            </a:xfrm>
            <a:prstGeom prst="rect">
              <a:avLst/>
            </a:prstGeom>
          </p:spPr>
          <p:txBody>
            <a:bodyPr vert="horz" wrap="square" lIns="0" tIns="0" rIns="0" bIns="0" rtlCol="0">
              <a:spAutoFit/>
            </a:bodyPr>
            <a:lstStyle/>
            <a:p>
              <a:pPr marL="8659"/>
              <a:r>
                <a:rPr sz="1200" dirty="0">
                  <a:latin typeface="Arial"/>
                  <a:cs typeface="Arial"/>
                </a:rPr>
                <a:t>Onsite water and sewer</a:t>
              </a:r>
              <a:r>
                <a:rPr sz="1200" spc="-34" dirty="0">
                  <a:latin typeface="Arial"/>
                  <a:cs typeface="Arial"/>
                </a:rPr>
                <a:t> </a:t>
              </a:r>
              <a:r>
                <a:rPr sz="1200" dirty="0">
                  <a:latin typeface="Arial"/>
                  <a:cs typeface="Arial"/>
                </a:rPr>
                <a:t>systems.</a:t>
              </a:r>
            </a:p>
          </p:txBody>
        </p:sp>
        <p:sp>
          <p:nvSpPr>
            <p:cNvPr id="19" name="object 19"/>
            <p:cNvSpPr txBox="1"/>
            <p:nvPr/>
          </p:nvSpPr>
          <p:spPr>
            <a:xfrm>
              <a:off x="5389593" y="3285633"/>
              <a:ext cx="2809652" cy="369332"/>
            </a:xfrm>
            <a:prstGeom prst="rect">
              <a:avLst/>
            </a:prstGeom>
          </p:spPr>
          <p:txBody>
            <a:bodyPr vert="horz" wrap="square" lIns="0" tIns="0" rIns="0" bIns="0" rtlCol="0">
              <a:spAutoFit/>
            </a:bodyPr>
            <a:lstStyle/>
            <a:p>
              <a:pPr marL="8659"/>
              <a:r>
                <a:rPr sz="1200" dirty="0">
                  <a:latin typeface="Arial"/>
                  <a:cs typeface="Arial"/>
                </a:rPr>
                <a:t>800 amp, 120/240 volt, three phase, 3</a:t>
              </a:r>
              <a:r>
                <a:rPr sz="1200" spc="-24" dirty="0">
                  <a:latin typeface="Arial"/>
                  <a:cs typeface="Arial"/>
                </a:rPr>
                <a:t> </a:t>
              </a:r>
              <a:r>
                <a:rPr sz="1200" dirty="0">
                  <a:latin typeface="Arial"/>
                  <a:cs typeface="Arial"/>
                </a:rPr>
                <a:t>wire</a:t>
              </a:r>
            </a:p>
          </p:txBody>
        </p:sp>
        <p:sp>
          <p:nvSpPr>
            <p:cNvPr id="21" name="object 21"/>
            <p:cNvSpPr txBox="1"/>
            <p:nvPr/>
          </p:nvSpPr>
          <p:spPr>
            <a:xfrm>
              <a:off x="5389593" y="778279"/>
              <a:ext cx="2711254" cy="566822"/>
            </a:xfrm>
            <a:prstGeom prst="rect">
              <a:avLst/>
            </a:prstGeom>
          </p:spPr>
          <p:txBody>
            <a:bodyPr vert="horz" wrap="square" lIns="0" tIns="0" rIns="0" bIns="0" rtlCol="0">
              <a:spAutoFit/>
            </a:bodyPr>
            <a:lstStyle/>
            <a:p>
              <a:pPr marL="8659"/>
              <a:r>
                <a:rPr sz="1200" dirty="0">
                  <a:latin typeface="Arial"/>
                  <a:cs typeface="Arial"/>
                </a:rPr>
                <a:t>1928, 1957,</a:t>
              </a:r>
              <a:r>
                <a:rPr sz="1200" spc="-51" dirty="0">
                  <a:latin typeface="Arial"/>
                  <a:cs typeface="Arial"/>
                </a:rPr>
                <a:t> </a:t>
              </a:r>
              <a:r>
                <a:rPr sz="1200" dirty="0">
                  <a:latin typeface="Arial"/>
                  <a:cs typeface="Arial"/>
                </a:rPr>
                <a:t>1987</a:t>
              </a:r>
            </a:p>
            <a:p>
              <a:pPr marL="8659">
                <a:spcBef>
                  <a:spcPts val="89"/>
                </a:spcBef>
              </a:pPr>
              <a:r>
                <a:rPr sz="1200" dirty="0">
                  <a:latin typeface="Arial"/>
                  <a:cs typeface="Arial"/>
                </a:rPr>
                <a:t>Eligible for 20-year State</a:t>
              </a:r>
              <a:r>
                <a:rPr sz="1200" spc="-24" dirty="0">
                  <a:latin typeface="Arial"/>
                  <a:cs typeface="Arial"/>
                </a:rPr>
                <a:t> </a:t>
              </a:r>
              <a:r>
                <a:rPr sz="1200" dirty="0">
                  <a:latin typeface="Arial"/>
                  <a:cs typeface="Arial"/>
                </a:rPr>
                <a:t>Reimbursement</a:t>
              </a:r>
            </a:p>
          </p:txBody>
        </p:sp>
        <p:sp>
          <p:nvSpPr>
            <p:cNvPr id="22" name="object 22"/>
            <p:cNvSpPr txBox="1"/>
            <p:nvPr/>
          </p:nvSpPr>
          <p:spPr>
            <a:xfrm>
              <a:off x="5389593" y="1200902"/>
              <a:ext cx="4755000" cy="568745"/>
            </a:xfrm>
            <a:prstGeom prst="rect">
              <a:avLst/>
            </a:prstGeom>
          </p:spPr>
          <p:txBody>
            <a:bodyPr vert="horz" wrap="square" lIns="0" tIns="0" rIns="0" bIns="0" rtlCol="0">
              <a:spAutoFit/>
            </a:bodyPr>
            <a:lstStyle/>
            <a:p>
              <a:pPr marL="8659"/>
              <a:r>
                <a:rPr sz="1200" dirty="0">
                  <a:latin typeface="Arial"/>
                  <a:cs typeface="Arial"/>
                </a:rPr>
                <a:t>8 Glendale Road, Boyertown, PA</a:t>
              </a:r>
              <a:r>
                <a:rPr sz="1200" spc="-27" dirty="0">
                  <a:latin typeface="Arial"/>
                  <a:cs typeface="Arial"/>
                </a:rPr>
                <a:t> </a:t>
              </a:r>
              <a:r>
                <a:rPr sz="1200" dirty="0">
                  <a:latin typeface="Arial"/>
                  <a:cs typeface="Arial"/>
                </a:rPr>
                <a:t>19512</a:t>
              </a:r>
            </a:p>
            <a:p>
              <a:pPr marL="8659" marR="3464">
                <a:lnSpc>
                  <a:spcPct val="103600"/>
                </a:lnSpc>
              </a:pPr>
              <a:r>
                <a:rPr sz="1200" dirty="0">
                  <a:latin typeface="Arial"/>
                  <a:cs typeface="Arial"/>
                </a:rPr>
                <a:t>8 acres; located in a rural area with paved drives and parking areas,  athletic fields and play</a:t>
              </a:r>
              <a:r>
                <a:rPr sz="1200" spc="-41" dirty="0">
                  <a:latin typeface="Arial"/>
                  <a:cs typeface="Arial"/>
                </a:rPr>
                <a:t> </a:t>
              </a:r>
              <a:r>
                <a:rPr sz="1200" dirty="0">
                  <a:latin typeface="Arial"/>
                  <a:cs typeface="Arial"/>
                </a:rPr>
                <a:t>areas.</a:t>
              </a:r>
            </a:p>
          </p:txBody>
        </p:sp>
      </p:grpSp>
      <p:sp>
        <p:nvSpPr>
          <p:cNvPr id="23" name="object 23"/>
          <p:cNvSpPr/>
          <p:nvPr/>
        </p:nvSpPr>
        <p:spPr>
          <a:xfrm flipV="1">
            <a:off x="323277" y="554257"/>
            <a:ext cx="1895176" cy="45719"/>
          </a:xfrm>
          <a:custGeom>
            <a:avLst/>
            <a:gdLst/>
            <a:ahLst/>
            <a:cxnLst/>
            <a:rect l="l" t="t" r="r" b="b"/>
            <a:pathLst>
              <a:path w="6370320">
                <a:moveTo>
                  <a:pt x="0" y="0"/>
                </a:moveTo>
                <a:lnTo>
                  <a:pt x="6370320" y="0"/>
                </a:lnTo>
              </a:path>
            </a:pathLst>
          </a:custGeom>
          <a:ln w="24383">
            <a:solidFill>
              <a:srgbClr val="000000"/>
            </a:solidFill>
          </a:ln>
        </p:spPr>
        <p:txBody>
          <a:bodyPr wrap="square" lIns="0" tIns="0" rIns="0" bIns="0" rtlCol="0"/>
          <a:lstStyle/>
          <a:p>
            <a:endParaRPr sz="1227"/>
          </a:p>
        </p:txBody>
      </p:sp>
      <p:sp>
        <p:nvSpPr>
          <p:cNvPr id="24" name="object 24"/>
          <p:cNvSpPr txBox="1">
            <a:spLocks noGrp="1"/>
          </p:cNvSpPr>
          <p:nvPr>
            <p:ph type="ftr" sz="quarter" idx="4294967295"/>
          </p:nvPr>
        </p:nvSpPr>
        <p:spPr>
          <a:xfrm>
            <a:off x="762000" y="6587224"/>
            <a:ext cx="4199312" cy="102592"/>
          </a:xfrm>
          <a:prstGeom prst="rect">
            <a:avLst/>
          </a:prstGeom>
        </p:spPr>
        <p:txBody>
          <a:bodyPr vert="horz" wrap="square" lIns="0" tIns="0" rIns="0" bIns="0" rtlCol="0">
            <a:spAutoFit/>
          </a:bodyPr>
          <a:lstStyle/>
          <a:p>
            <a:pPr marL="8659">
              <a:lnSpc>
                <a:spcPts val="753"/>
              </a:lnSpc>
            </a:pPr>
            <a:r>
              <a:rPr sz="1000" spc="-3" dirty="0">
                <a:latin typeface="Arial"/>
                <a:cs typeface="Arial"/>
              </a:rPr>
              <a:t>BOYERTOWN AREA</a:t>
            </a:r>
            <a:r>
              <a:rPr sz="1000" spc="-48" dirty="0">
                <a:latin typeface="Arial"/>
                <a:cs typeface="Arial"/>
              </a:rPr>
              <a:t> </a:t>
            </a:r>
            <a:r>
              <a:rPr sz="1000" spc="-3" dirty="0">
                <a:latin typeface="Arial"/>
                <a:cs typeface="Arial"/>
              </a:rPr>
              <a:t>S.D.</a:t>
            </a:r>
          </a:p>
        </p:txBody>
      </p:sp>
      <p:sp>
        <p:nvSpPr>
          <p:cNvPr id="25" name="object 25"/>
          <p:cNvSpPr txBox="1">
            <a:spLocks noGrp="1"/>
          </p:cNvSpPr>
          <p:nvPr>
            <p:ph type="sldNum" sz="quarter" idx="4294967295"/>
          </p:nvPr>
        </p:nvSpPr>
        <p:spPr>
          <a:xfrm>
            <a:off x="5696667" y="6587224"/>
            <a:ext cx="6022091" cy="102592"/>
          </a:xfrm>
          <a:prstGeom prst="rect">
            <a:avLst/>
          </a:prstGeom>
        </p:spPr>
        <p:txBody>
          <a:bodyPr vert="horz" wrap="square" lIns="0" tIns="0" rIns="0" bIns="0" rtlCol="0">
            <a:spAutoFit/>
          </a:bodyPr>
          <a:lstStyle/>
          <a:p>
            <a:pPr marL="8659">
              <a:lnSpc>
                <a:spcPts val="753"/>
              </a:lnSpc>
            </a:pPr>
            <a:r>
              <a:rPr sz="1000" spc="-3" dirty="0">
                <a:latin typeface="Arial"/>
                <a:cs typeface="Arial"/>
              </a:rPr>
              <a:t>FEASIBILITY STUDY   AUGUST 2012   EI ASSOCIATES  </a:t>
            </a:r>
            <a:r>
              <a:rPr sz="1000" spc="31" dirty="0">
                <a:latin typeface="Arial"/>
                <a:cs typeface="Arial"/>
              </a:rPr>
              <a:t> </a:t>
            </a:r>
            <a:r>
              <a:rPr sz="1000" spc="-3" dirty="0">
                <a:latin typeface="Arial"/>
                <a:cs typeface="Arial"/>
              </a:rPr>
              <a:t>III-103</a:t>
            </a:r>
          </a:p>
        </p:txBody>
      </p:sp>
      <p:sp>
        <p:nvSpPr>
          <p:cNvPr id="27" name="object 2"/>
          <p:cNvSpPr txBox="1"/>
          <p:nvPr/>
        </p:nvSpPr>
        <p:spPr>
          <a:xfrm>
            <a:off x="1472495" y="6689816"/>
            <a:ext cx="10643937" cy="153888"/>
          </a:xfrm>
          <a:prstGeom prst="rect">
            <a:avLst/>
          </a:prstGeom>
        </p:spPr>
        <p:txBody>
          <a:bodyPr vert="horz" wrap="square" lIns="0" tIns="0" rIns="0" bIns="0" rtlCol="0">
            <a:spAutoFit/>
          </a:bodyPr>
          <a:lstStyle/>
          <a:p>
            <a:pPr marR="35560" algn="ctr">
              <a:lnSpc>
                <a:spcPct val="100000"/>
              </a:lnSpc>
            </a:pPr>
            <a:r>
              <a:rPr sz="1000" spc="-5" dirty="0">
                <a:latin typeface="Calibri"/>
                <a:cs typeface="Calibri"/>
              </a:rPr>
              <a:t>Pine </a:t>
            </a:r>
            <a:r>
              <a:rPr sz="1000" spc="-10" dirty="0">
                <a:latin typeface="Calibri"/>
                <a:cs typeface="Calibri"/>
              </a:rPr>
              <a:t>Forge</a:t>
            </a:r>
            <a:r>
              <a:rPr sz="1000" spc="-25" dirty="0">
                <a:latin typeface="Calibri"/>
                <a:cs typeface="Calibri"/>
              </a:rPr>
              <a:t> </a:t>
            </a:r>
            <a:r>
              <a:rPr sz="1000" spc="-5" dirty="0" smtClean="0">
                <a:latin typeface="Calibri"/>
                <a:cs typeface="Calibri"/>
              </a:rPr>
              <a:t>Elementary</a:t>
            </a:r>
            <a:r>
              <a:rPr lang="en-US" sz="1000" dirty="0">
                <a:latin typeface="Calibri"/>
                <a:cs typeface="Calibri"/>
              </a:rPr>
              <a:t> </a:t>
            </a:r>
            <a:r>
              <a:rPr lang="en-US" sz="1000" dirty="0" smtClean="0">
                <a:latin typeface="Calibri"/>
                <a:cs typeface="Calibri"/>
              </a:rPr>
              <a:t>- </a:t>
            </a:r>
            <a:r>
              <a:rPr sz="1000" spc="-5" dirty="0" smtClean="0">
                <a:latin typeface="Calibri"/>
                <a:cs typeface="Calibri"/>
              </a:rPr>
              <a:t>2012 </a:t>
            </a:r>
            <a:r>
              <a:rPr sz="1000" spc="-5" dirty="0">
                <a:latin typeface="Calibri"/>
                <a:cs typeface="Calibri"/>
              </a:rPr>
              <a:t>District Wide Feasibility</a:t>
            </a:r>
            <a:r>
              <a:rPr sz="1000" spc="-15" dirty="0">
                <a:latin typeface="Calibri"/>
                <a:cs typeface="Calibri"/>
              </a:rPr>
              <a:t> </a:t>
            </a:r>
            <a:r>
              <a:rPr sz="1000" spc="-5" dirty="0" smtClean="0">
                <a:latin typeface="Calibri"/>
                <a:cs typeface="Calibri"/>
              </a:rPr>
              <a:t>Study</a:t>
            </a:r>
            <a:r>
              <a:rPr lang="en-US" sz="1000" spc="-5" dirty="0" smtClean="0">
                <a:latin typeface="Calibri"/>
                <a:cs typeface="Calibri"/>
              </a:rPr>
              <a:t>                                                                                                           </a:t>
            </a:r>
            <a:r>
              <a:rPr sz="1000" spc="-5" dirty="0" smtClean="0">
                <a:latin typeface="Calibri"/>
                <a:cs typeface="Calibri"/>
              </a:rPr>
              <a:t>Full </a:t>
            </a:r>
            <a:r>
              <a:rPr sz="1000" spc="-5" dirty="0">
                <a:latin typeface="Calibri"/>
                <a:cs typeface="Calibri"/>
              </a:rPr>
              <a:t>study can be found at  </a:t>
            </a:r>
            <a:r>
              <a:rPr sz="1000" u="heavy" spc="-5" dirty="0">
                <a:solidFill>
                  <a:srgbClr val="0462C1"/>
                </a:solidFill>
                <a:latin typeface="Calibri"/>
                <a:cs typeface="Calibri"/>
                <a:hlinkClick r:id="rId3"/>
              </a:rPr>
              <a:t>http://www.boyertownasd.org/Page/4373</a:t>
            </a:r>
            <a:endParaRPr sz="1000" dirty="0">
              <a:latin typeface="Calibri"/>
              <a:cs typeface="Calibri"/>
            </a:endParaRPr>
          </a:p>
        </p:txBody>
      </p:sp>
    </p:spTree>
    <p:extLst>
      <p:ext uri="{BB962C8B-B14F-4D97-AF65-F5344CB8AC3E}">
        <p14:creationId xmlns:p14="http://schemas.microsoft.com/office/powerpoint/2010/main" val="3768480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bject 20"/>
          <p:cNvSpPr txBox="1"/>
          <p:nvPr/>
        </p:nvSpPr>
        <p:spPr>
          <a:xfrm>
            <a:off x="321072" y="335788"/>
            <a:ext cx="2086564" cy="461665"/>
          </a:xfrm>
          <a:prstGeom prst="rect">
            <a:avLst/>
          </a:prstGeom>
        </p:spPr>
        <p:txBody>
          <a:bodyPr vert="horz" wrap="square" lIns="0" tIns="0" rIns="0" bIns="0" rtlCol="0">
            <a:spAutoFit/>
          </a:bodyPr>
          <a:lstStyle/>
          <a:p>
            <a:pPr marL="11689"/>
            <a:r>
              <a:rPr sz="1000" b="1" dirty="0">
                <a:latin typeface="Arial"/>
                <a:cs typeface="Arial"/>
              </a:rPr>
              <a:t>GENERAL</a:t>
            </a:r>
            <a:r>
              <a:rPr sz="1000" b="1" spc="-48" dirty="0">
                <a:latin typeface="Arial"/>
                <a:cs typeface="Arial"/>
              </a:rPr>
              <a:t> </a:t>
            </a:r>
            <a:r>
              <a:rPr sz="1000" b="1" dirty="0">
                <a:latin typeface="Arial"/>
                <a:cs typeface="Arial"/>
              </a:rPr>
              <a:t>DATA</a:t>
            </a:r>
            <a:endParaRPr sz="1000" dirty="0">
              <a:latin typeface="Arial"/>
              <a:cs typeface="Arial"/>
            </a:endParaRPr>
          </a:p>
          <a:p>
            <a:pPr>
              <a:spcBef>
                <a:spcPts val="39"/>
              </a:spcBef>
            </a:pPr>
            <a:endParaRPr sz="1000" dirty="0">
              <a:latin typeface="Times New Roman"/>
              <a:cs typeface="Times New Roman"/>
            </a:endParaRPr>
          </a:p>
          <a:p>
            <a:pPr marL="8659"/>
            <a:r>
              <a:rPr sz="1000" b="1" dirty="0">
                <a:latin typeface="Arial"/>
                <a:cs typeface="Arial"/>
              </a:rPr>
              <a:t>Colebrookdale Elementary</a:t>
            </a:r>
            <a:r>
              <a:rPr sz="1000" b="1" spc="-68" dirty="0">
                <a:latin typeface="Arial"/>
                <a:cs typeface="Arial"/>
              </a:rPr>
              <a:t> </a:t>
            </a:r>
            <a:r>
              <a:rPr sz="1000" b="1" dirty="0">
                <a:latin typeface="Arial"/>
                <a:cs typeface="Arial"/>
              </a:rPr>
              <a:t>School</a:t>
            </a:r>
            <a:endParaRPr sz="1000" dirty="0">
              <a:latin typeface="Arial"/>
              <a:cs typeface="Arial"/>
            </a:endParaRPr>
          </a:p>
        </p:txBody>
      </p:sp>
      <p:grpSp>
        <p:nvGrpSpPr>
          <p:cNvPr id="28" name="Group 27"/>
          <p:cNvGrpSpPr/>
          <p:nvPr/>
        </p:nvGrpSpPr>
        <p:grpSpPr>
          <a:xfrm>
            <a:off x="3060797" y="591569"/>
            <a:ext cx="7839813" cy="5517761"/>
            <a:chOff x="3060797" y="591569"/>
            <a:chExt cx="7839813" cy="5517761"/>
          </a:xfrm>
        </p:grpSpPr>
        <p:sp>
          <p:nvSpPr>
            <p:cNvPr id="2" name="object 2"/>
            <p:cNvSpPr txBox="1"/>
            <p:nvPr/>
          </p:nvSpPr>
          <p:spPr>
            <a:xfrm>
              <a:off x="3060797" y="595677"/>
              <a:ext cx="474534" cy="184666"/>
            </a:xfrm>
            <a:prstGeom prst="rect">
              <a:avLst/>
            </a:prstGeom>
          </p:spPr>
          <p:txBody>
            <a:bodyPr vert="horz" wrap="square" lIns="0" tIns="0" rIns="0" bIns="0" rtlCol="0">
              <a:spAutoFit/>
            </a:bodyPr>
            <a:lstStyle/>
            <a:p>
              <a:pPr marL="8659"/>
              <a:r>
                <a:rPr sz="1200" b="1" dirty="0">
                  <a:latin typeface="Arial"/>
                  <a:cs typeface="Arial"/>
                </a:rPr>
                <a:t>Built:</a:t>
              </a:r>
              <a:endParaRPr sz="1200" dirty="0">
                <a:latin typeface="Arial"/>
                <a:cs typeface="Arial"/>
              </a:endParaRPr>
            </a:p>
          </p:txBody>
        </p:sp>
        <p:sp>
          <p:nvSpPr>
            <p:cNvPr id="3" name="object 3"/>
            <p:cNvSpPr txBox="1"/>
            <p:nvPr/>
          </p:nvSpPr>
          <p:spPr>
            <a:xfrm>
              <a:off x="3060797" y="1049028"/>
              <a:ext cx="407078" cy="184666"/>
            </a:xfrm>
            <a:prstGeom prst="rect">
              <a:avLst/>
            </a:prstGeom>
          </p:spPr>
          <p:txBody>
            <a:bodyPr vert="horz" wrap="square" lIns="0" tIns="0" rIns="0" bIns="0" rtlCol="0">
              <a:spAutoFit/>
            </a:bodyPr>
            <a:lstStyle/>
            <a:p>
              <a:pPr marL="8659"/>
              <a:r>
                <a:rPr sz="1200" b="1" dirty="0">
                  <a:latin typeface="Arial"/>
                  <a:cs typeface="Arial"/>
                </a:rPr>
                <a:t>Site:</a:t>
              </a:r>
              <a:endParaRPr sz="1200" dirty="0">
                <a:latin typeface="Arial"/>
                <a:cs typeface="Arial"/>
              </a:endParaRPr>
            </a:p>
          </p:txBody>
        </p:sp>
        <p:sp>
          <p:nvSpPr>
            <p:cNvPr id="4" name="object 4"/>
            <p:cNvSpPr txBox="1"/>
            <p:nvPr/>
          </p:nvSpPr>
          <p:spPr>
            <a:xfrm>
              <a:off x="3060797" y="1635179"/>
              <a:ext cx="858866" cy="184666"/>
            </a:xfrm>
            <a:prstGeom prst="rect">
              <a:avLst/>
            </a:prstGeom>
          </p:spPr>
          <p:txBody>
            <a:bodyPr vert="horz" wrap="square" lIns="0" tIns="0" rIns="0" bIns="0" rtlCol="0">
              <a:spAutoFit/>
            </a:bodyPr>
            <a:lstStyle/>
            <a:p>
              <a:pPr marL="8659"/>
              <a:r>
                <a:rPr sz="1200" b="1" dirty="0">
                  <a:latin typeface="Arial"/>
                  <a:cs typeface="Arial"/>
                </a:rPr>
                <a:t>Structure:</a:t>
              </a:r>
              <a:endParaRPr sz="1200" dirty="0">
                <a:latin typeface="Arial"/>
                <a:cs typeface="Arial"/>
              </a:endParaRPr>
            </a:p>
          </p:txBody>
        </p:sp>
        <p:sp>
          <p:nvSpPr>
            <p:cNvPr id="5" name="object 5"/>
            <p:cNvSpPr txBox="1"/>
            <p:nvPr/>
          </p:nvSpPr>
          <p:spPr>
            <a:xfrm>
              <a:off x="3060797" y="2370643"/>
              <a:ext cx="1243983" cy="184666"/>
            </a:xfrm>
            <a:prstGeom prst="rect">
              <a:avLst/>
            </a:prstGeom>
          </p:spPr>
          <p:txBody>
            <a:bodyPr vert="horz" wrap="square" lIns="0" tIns="0" rIns="0" bIns="0" rtlCol="0">
              <a:spAutoFit/>
            </a:bodyPr>
            <a:lstStyle/>
            <a:p>
              <a:pPr marL="8659"/>
              <a:r>
                <a:rPr sz="1200" b="1" dirty="0">
                  <a:latin typeface="Arial"/>
                  <a:cs typeface="Arial"/>
                </a:rPr>
                <a:t>HVAC</a:t>
              </a:r>
              <a:r>
                <a:rPr sz="1200" b="1" spc="-51" dirty="0">
                  <a:latin typeface="Arial"/>
                  <a:cs typeface="Arial"/>
                </a:rPr>
                <a:t> </a:t>
              </a:r>
              <a:r>
                <a:rPr sz="1200" b="1" dirty="0">
                  <a:latin typeface="Arial"/>
                  <a:cs typeface="Arial"/>
                </a:rPr>
                <a:t>System:</a:t>
              </a:r>
              <a:endParaRPr sz="1200">
                <a:latin typeface="Arial"/>
                <a:cs typeface="Arial"/>
              </a:endParaRPr>
            </a:p>
          </p:txBody>
        </p:sp>
        <p:sp>
          <p:nvSpPr>
            <p:cNvPr id="6" name="object 6"/>
            <p:cNvSpPr txBox="1"/>
            <p:nvPr/>
          </p:nvSpPr>
          <p:spPr>
            <a:xfrm>
              <a:off x="3060797" y="3187118"/>
              <a:ext cx="1542822" cy="184666"/>
            </a:xfrm>
            <a:prstGeom prst="rect">
              <a:avLst/>
            </a:prstGeom>
          </p:spPr>
          <p:txBody>
            <a:bodyPr vert="horz" wrap="square" lIns="0" tIns="0" rIns="0" bIns="0" rtlCol="0">
              <a:spAutoFit/>
            </a:bodyPr>
            <a:lstStyle/>
            <a:p>
              <a:pPr marL="8659"/>
              <a:r>
                <a:rPr sz="1200" b="1" dirty="0">
                  <a:latin typeface="Arial"/>
                  <a:cs typeface="Arial"/>
                </a:rPr>
                <a:t>Plumbing</a:t>
              </a:r>
              <a:r>
                <a:rPr sz="1200" b="1" spc="-48" dirty="0">
                  <a:latin typeface="Arial"/>
                  <a:cs typeface="Arial"/>
                </a:rPr>
                <a:t> </a:t>
              </a:r>
              <a:r>
                <a:rPr sz="1200" b="1" dirty="0">
                  <a:latin typeface="Arial"/>
                  <a:cs typeface="Arial"/>
                </a:rPr>
                <a:t>Service:</a:t>
              </a:r>
              <a:endParaRPr sz="1200" dirty="0">
                <a:latin typeface="Arial"/>
                <a:cs typeface="Arial"/>
              </a:endParaRPr>
            </a:p>
          </p:txBody>
        </p:sp>
        <p:sp>
          <p:nvSpPr>
            <p:cNvPr id="7" name="object 7"/>
            <p:cNvSpPr txBox="1"/>
            <p:nvPr/>
          </p:nvSpPr>
          <p:spPr>
            <a:xfrm>
              <a:off x="3060797" y="3517823"/>
              <a:ext cx="1523998" cy="184666"/>
            </a:xfrm>
            <a:prstGeom prst="rect">
              <a:avLst/>
            </a:prstGeom>
          </p:spPr>
          <p:txBody>
            <a:bodyPr vert="horz" wrap="square" lIns="0" tIns="0" rIns="0" bIns="0" rtlCol="0">
              <a:spAutoFit/>
            </a:bodyPr>
            <a:lstStyle/>
            <a:p>
              <a:pPr marL="8659"/>
              <a:r>
                <a:rPr sz="1200" b="1" dirty="0">
                  <a:latin typeface="Arial"/>
                  <a:cs typeface="Arial"/>
                </a:rPr>
                <a:t>Electrical</a:t>
              </a:r>
              <a:r>
                <a:rPr sz="1200" b="1" spc="-48" dirty="0">
                  <a:latin typeface="Arial"/>
                  <a:cs typeface="Arial"/>
                </a:rPr>
                <a:t> </a:t>
              </a:r>
              <a:r>
                <a:rPr sz="1200" b="1" dirty="0">
                  <a:latin typeface="Arial"/>
                  <a:cs typeface="Arial"/>
                </a:rPr>
                <a:t>Service:</a:t>
              </a:r>
              <a:endParaRPr sz="1200" dirty="0">
                <a:latin typeface="Arial"/>
                <a:cs typeface="Arial"/>
              </a:endParaRPr>
            </a:p>
          </p:txBody>
        </p:sp>
        <p:sp>
          <p:nvSpPr>
            <p:cNvPr id="8" name="object 8"/>
            <p:cNvSpPr txBox="1"/>
            <p:nvPr/>
          </p:nvSpPr>
          <p:spPr>
            <a:xfrm>
              <a:off x="3060797" y="3858076"/>
              <a:ext cx="801609" cy="184666"/>
            </a:xfrm>
            <a:prstGeom prst="rect">
              <a:avLst/>
            </a:prstGeom>
          </p:spPr>
          <p:txBody>
            <a:bodyPr vert="horz" wrap="square" lIns="0" tIns="0" rIns="0" bIns="0" rtlCol="0">
              <a:spAutoFit/>
            </a:bodyPr>
            <a:lstStyle/>
            <a:p>
              <a:pPr marL="8659"/>
              <a:r>
                <a:rPr sz="1200" b="1" dirty="0">
                  <a:latin typeface="Arial"/>
                  <a:cs typeface="Arial"/>
                </a:rPr>
                <a:t>Systems:</a:t>
              </a:r>
              <a:endParaRPr sz="1200">
                <a:latin typeface="Arial"/>
                <a:cs typeface="Arial"/>
              </a:endParaRPr>
            </a:p>
          </p:txBody>
        </p:sp>
        <p:sp>
          <p:nvSpPr>
            <p:cNvPr id="9" name="object 9"/>
            <p:cNvSpPr txBox="1"/>
            <p:nvPr/>
          </p:nvSpPr>
          <p:spPr>
            <a:xfrm>
              <a:off x="3067072" y="5080943"/>
              <a:ext cx="1590667" cy="184666"/>
            </a:xfrm>
            <a:prstGeom prst="rect">
              <a:avLst/>
            </a:prstGeom>
          </p:spPr>
          <p:txBody>
            <a:bodyPr vert="horz" wrap="square" lIns="0" tIns="0" rIns="0" bIns="0" rtlCol="0">
              <a:spAutoFit/>
            </a:bodyPr>
            <a:lstStyle/>
            <a:p>
              <a:pPr marL="8659"/>
              <a:r>
                <a:rPr sz="1200" b="1" dirty="0">
                  <a:latin typeface="Arial"/>
                  <a:cs typeface="Arial"/>
                </a:rPr>
                <a:t>Architectural</a:t>
              </a:r>
              <a:r>
                <a:rPr sz="1200" b="1" spc="-48" dirty="0">
                  <a:latin typeface="Arial"/>
                  <a:cs typeface="Arial"/>
                </a:rPr>
                <a:t> </a:t>
              </a:r>
              <a:r>
                <a:rPr sz="1200" b="1" dirty="0">
                  <a:latin typeface="Arial"/>
                  <a:cs typeface="Arial"/>
                </a:rPr>
                <a:t>Area:</a:t>
              </a:r>
              <a:endParaRPr sz="1200" dirty="0">
                <a:latin typeface="Arial"/>
                <a:cs typeface="Arial"/>
              </a:endParaRPr>
            </a:p>
          </p:txBody>
        </p:sp>
        <p:sp>
          <p:nvSpPr>
            <p:cNvPr id="10" name="object 10"/>
            <p:cNvSpPr txBox="1"/>
            <p:nvPr/>
          </p:nvSpPr>
          <p:spPr>
            <a:xfrm>
              <a:off x="3060797" y="5472769"/>
              <a:ext cx="2081671" cy="184666"/>
            </a:xfrm>
            <a:prstGeom prst="rect">
              <a:avLst/>
            </a:prstGeom>
          </p:spPr>
          <p:txBody>
            <a:bodyPr vert="horz" wrap="square" lIns="0" tIns="0" rIns="0" bIns="0" rtlCol="0">
              <a:spAutoFit/>
            </a:bodyPr>
            <a:lstStyle/>
            <a:p>
              <a:pPr marL="8659"/>
              <a:r>
                <a:rPr sz="1200" b="1" dirty="0">
                  <a:latin typeface="Arial"/>
                  <a:cs typeface="Arial"/>
                </a:rPr>
                <a:t>PDE Replacement</a:t>
              </a:r>
              <a:r>
                <a:rPr sz="1200" b="1" spc="-41" dirty="0">
                  <a:latin typeface="Arial"/>
                  <a:cs typeface="Arial"/>
                </a:rPr>
                <a:t> </a:t>
              </a:r>
              <a:r>
                <a:rPr sz="1200" b="1" dirty="0">
                  <a:latin typeface="Arial"/>
                  <a:cs typeface="Arial"/>
                </a:rPr>
                <a:t>Value:</a:t>
              </a:r>
              <a:endParaRPr sz="1200">
                <a:latin typeface="Arial"/>
                <a:cs typeface="Arial"/>
              </a:endParaRPr>
            </a:p>
          </p:txBody>
        </p:sp>
        <p:sp>
          <p:nvSpPr>
            <p:cNvPr id="11" name="object 11"/>
            <p:cNvSpPr txBox="1"/>
            <p:nvPr/>
          </p:nvSpPr>
          <p:spPr>
            <a:xfrm>
              <a:off x="6336254" y="5440294"/>
              <a:ext cx="4067052" cy="472694"/>
            </a:xfrm>
            <a:prstGeom prst="rect">
              <a:avLst/>
            </a:prstGeom>
          </p:spPr>
          <p:txBody>
            <a:bodyPr vert="horz" wrap="square" lIns="0" tIns="0" rIns="0" bIns="0" rtlCol="0">
              <a:spAutoFit/>
            </a:bodyPr>
            <a:lstStyle/>
            <a:p>
              <a:pPr marL="15586" marR="3464" indent="-7360">
                <a:lnSpc>
                  <a:spcPct val="128000"/>
                </a:lnSpc>
              </a:pPr>
              <a:r>
                <a:rPr sz="1200" spc="-3" dirty="0">
                  <a:latin typeface="Arial"/>
                  <a:cs typeface="Arial"/>
                </a:rPr>
                <a:t>( 350 FTE x 92 sf = 32,200 x $174 / sf = replacement cost )  ( 20% Rule</a:t>
              </a:r>
              <a:r>
                <a:rPr sz="1200" spc="-55" dirty="0">
                  <a:latin typeface="Arial"/>
                  <a:cs typeface="Arial"/>
                </a:rPr>
                <a:t> </a:t>
              </a:r>
              <a:r>
                <a:rPr sz="1200" spc="-3" dirty="0">
                  <a:latin typeface="Arial"/>
                  <a:cs typeface="Arial"/>
                </a:rPr>
                <a:t>)</a:t>
              </a:r>
              <a:endParaRPr sz="1200" dirty="0">
                <a:latin typeface="Arial"/>
                <a:cs typeface="Arial"/>
              </a:endParaRPr>
            </a:p>
          </p:txBody>
        </p:sp>
        <p:sp>
          <p:nvSpPr>
            <p:cNvPr id="12" name="object 12"/>
            <p:cNvSpPr txBox="1"/>
            <p:nvPr/>
          </p:nvSpPr>
          <p:spPr>
            <a:xfrm>
              <a:off x="3060797" y="5924664"/>
              <a:ext cx="1677731" cy="184666"/>
            </a:xfrm>
            <a:prstGeom prst="rect">
              <a:avLst/>
            </a:prstGeom>
          </p:spPr>
          <p:txBody>
            <a:bodyPr vert="horz" wrap="square" lIns="0" tIns="0" rIns="0" bIns="0" rtlCol="0">
              <a:spAutoFit/>
            </a:bodyPr>
            <a:lstStyle/>
            <a:p>
              <a:pPr marL="8659"/>
              <a:r>
                <a:rPr sz="1200" b="1" dirty="0">
                  <a:latin typeface="Arial"/>
                  <a:cs typeface="Arial"/>
                </a:rPr>
                <a:t>PDE Total</a:t>
              </a:r>
              <a:r>
                <a:rPr sz="1200" b="1" spc="-44" dirty="0">
                  <a:latin typeface="Arial"/>
                  <a:cs typeface="Arial"/>
                </a:rPr>
                <a:t> </a:t>
              </a:r>
              <a:r>
                <a:rPr sz="1200" b="1" dirty="0">
                  <a:latin typeface="Arial"/>
                  <a:cs typeface="Arial"/>
                </a:rPr>
                <a:t>Capacity:</a:t>
              </a:r>
              <a:endParaRPr sz="1200" dirty="0">
                <a:latin typeface="Arial"/>
                <a:cs typeface="Arial"/>
              </a:endParaRPr>
            </a:p>
          </p:txBody>
        </p:sp>
        <p:sp>
          <p:nvSpPr>
            <p:cNvPr id="13" name="object 13"/>
            <p:cNvSpPr txBox="1"/>
            <p:nvPr/>
          </p:nvSpPr>
          <p:spPr>
            <a:xfrm>
              <a:off x="5287784" y="5920506"/>
              <a:ext cx="320799" cy="184666"/>
            </a:xfrm>
            <a:prstGeom prst="rect">
              <a:avLst/>
            </a:prstGeom>
          </p:spPr>
          <p:txBody>
            <a:bodyPr vert="horz" wrap="square" lIns="0" tIns="0" rIns="0" bIns="0" rtlCol="0">
              <a:spAutoFit/>
            </a:bodyPr>
            <a:lstStyle/>
            <a:p>
              <a:pPr marL="8659"/>
              <a:r>
                <a:rPr sz="1200" dirty="0">
                  <a:latin typeface="Arial"/>
                  <a:cs typeface="Arial"/>
                </a:rPr>
                <a:t>350</a:t>
              </a:r>
            </a:p>
          </p:txBody>
        </p:sp>
        <p:sp>
          <p:nvSpPr>
            <p:cNvPr id="14" name="object 14"/>
            <p:cNvSpPr txBox="1"/>
            <p:nvPr/>
          </p:nvSpPr>
          <p:spPr>
            <a:xfrm>
              <a:off x="5287782" y="5465770"/>
              <a:ext cx="898084" cy="394980"/>
            </a:xfrm>
            <a:prstGeom prst="rect">
              <a:avLst/>
            </a:prstGeom>
          </p:spPr>
          <p:txBody>
            <a:bodyPr vert="horz" wrap="square" lIns="0" tIns="0" rIns="0" bIns="0" rtlCol="0">
              <a:spAutoFit/>
            </a:bodyPr>
            <a:lstStyle/>
            <a:p>
              <a:pPr marL="8659"/>
              <a:r>
                <a:rPr sz="1200" dirty="0">
                  <a:latin typeface="Arial"/>
                  <a:cs typeface="Arial"/>
                </a:rPr>
                <a:t>$5,602,800</a:t>
              </a:r>
            </a:p>
            <a:p>
              <a:pPr marL="8659">
                <a:spcBef>
                  <a:spcPts val="153"/>
                </a:spcBef>
              </a:pPr>
              <a:r>
                <a:rPr sz="1200" dirty="0">
                  <a:latin typeface="Arial"/>
                  <a:cs typeface="Arial"/>
                </a:rPr>
                <a:t>$1,120,560</a:t>
              </a:r>
            </a:p>
          </p:txBody>
        </p:sp>
        <p:sp>
          <p:nvSpPr>
            <p:cNvPr id="15" name="object 15"/>
            <p:cNvSpPr txBox="1"/>
            <p:nvPr/>
          </p:nvSpPr>
          <p:spPr>
            <a:xfrm>
              <a:off x="5287782" y="3838661"/>
              <a:ext cx="2437768" cy="1419876"/>
            </a:xfrm>
            <a:prstGeom prst="rect">
              <a:avLst/>
            </a:prstGeom>
          </p:spPr>
          <p:txBody>
            <a:bodyPr vert="horz" wrap="square" lIns="0" tIns="0" rIns="0" bIns="0" rtlCol="0">
              <a:spAutoFit/>
            </a:bodyPr>
            <a:lstStyle/>
            <a:p>
              <a:pPr marL="8659" marR="635560">
                <a:lnSpc>
                  <a:spcPct val="110000"/>
                </a:lnSpc>
              </a:pPr>
              <a:r>
                <a:rPr sz="1200" dirty="0">
                  <a:latin typeface="Arial"/>
                  <a:cs typeface="Arial"/>
                </a:rPr>
                <a:t>Fire Alarm  Paging/Intercom  Master Clock  Security</a:t>
              </a:r>
            </a:p>
            <a:p>
              <a:pPr marL="8659" marR="3464">
                <a:lnSpc>
                  <a:spcPts val="989"/>
                </a:lnSpc>
                <a:spcBef>
                  <a:spcPts val="48"/>
                </a:spcBef>
              </a:pPr>
              <a:r>
                <a:rPr sz="1200" dirty="0">
                  <a:latin typeface="Arial"/>
                  <a:cs typeface="Arial"/>
                </a:rPr>
                <a:t>Emergency Lighting and</a:t>
              </a:r>
              <a:r>
                <a:rPr sz="1200" spc="-34" dirty="0">
                  <a:latin typeface="Arial"/>
                  <a:cs typeface="Arial"/>
                </a:rPr>
                <a:t> </a:t>
              </a:r>
              <a:r>
                <a:rPr sz="1200" dirty="0">
                  <a:latin typeface="Arial"/>
                  <a:cs typeface="Arial"/>
                </a:rPr>
                <a:t>Power  District</a:t>
              </a:r>
              <a:r>
                <a:rPr sz="1200" spc="-51" dirty="0">
                  <a:latin typeface="Arial"/>
                  <a:cs typeface="Arial"/>
                </a:rPr>
                <a:t> </a:t>
              </a:r>
              <a:r>
                <a:rPr sz="1200" dirty="0">
                  <a:latin typeface="Arial"/>
                  <a:cs typeface="Arial"/>
                </a:rPr>
                <a:t>Telephone</a:t>
              </a:r>
            </a:p>
            <a:p>
              <a:pPr marL="8659">
                <a:spcBef>
                  <a:spcPts val="41"/>
                </a:spcBef>
              </a:pPr>
              <a:r>
                <a:rPr sz="1200" dirty="0">
                  <a:latin typeface="Arial"/>
                  <a:cs typeface="Arial"/>
                </a:rPr>
                <a:t>Data</a:t>
              </a:r>
              <a:r>
                <a:rPr sz="1200" spc="-55" dirty="0">
                  <a:latin typeface="Arial"/>
                  <a:cs typeface="Arial"/>
                </a:rPr>
                <a:t> </a:t>
              </a:r>
              <a:r>
                <a:rPr sz="1200" dirty="0">
                  <a:latin typeface="Arial"/>
                  <a:cs typeface="Arial"/>
                </a:rPr>
                <a:t>Network</a:t>
              </a:r>
            </a:p>
            <a:p>
              <a:pPr>
                <a:spcBef>
                  <a:spcPts val="1"/>
                </a:spcBef>
              </a:pPr>
              <a:endParaRPr sz="1200" dirty="0">
                <a:latin typeface="Times New Roman"/>
                <a:cs typeface="Times New Roman"/>
              </a:endParaRPr>
            </a:p>
            <a:p>
              <a:pPr marL="8659">
                <a:tabLst>
                  <a:tab pos="425150" algn="l"/>
                </a:tabLst>
              </a:pPr>
              <a:r>
                <a:rPr sz="1200" dirty="0">
                  <a:latin typeface="Arial"/>
                  <a:cs typeface="Arial"/>
                </a:rPr>
                <a:t>41,340	s.f.</a:t>
              </a:r>
            </a:p>
          </p:txBody>
        </p:sp>
        <p:sp>
          <p:nvSpPr>
            <p:cNvPr id="16" name="object 16"/>
            <p:cNvSpPr txBox="1"/>
            <p:nvPr/>
          </p:nvSpPr>
          <p:spPr>
            <a:xfrm>
              <a:off x="5287782" y="1625381"/>
              <a:ext cx="5612828" cy="576120"/>
            </a:xfrm>
            <a:prstGeom prst="rect">
              <a:avLst/>
            </a:prstGeom>
          </p:spPr>
          <p:txBody>
            <a:bodyPr vert="horz" wrap="square" lIns="0" tIns="0" rIns="0" bIns="0" rtlCol="0">
              <a:spAutoFit/>
            </a:bodyPr>
            <a:lstStyle/>
            <a:p>
              <a:pPr marL="8659" marR="3464" algn="just">
                <a:lnSpc>
                  <a:spcPct val="103699"/>
                </a:lnSpc>
              </a:pPr>
              <a:r>
                <a:rPr sz="1200" dirty="0">
                  <a:latin typeface="Arial"/>
                  <a:cs typeface="Arial"/>
                </a:rPr>
                <a:t>One-story building with concrete floors; metal roof deck; structural steel  frame; and masonry and concrete walls. Construction type non-  combustible, unprotected in accordance with International Building  Code.  Built-up roof</a:t>
              </a:r>
              <a:r>
                <a:rPr sz="1200" spc="-37" dirty="0">
                  <a:latin typeface="Arial"/>
                  <a:cs typeface="Arial"/>
                </a:rPr>
                <a:t> </a:t>
              </a:r>
              <a:r>
                <a:rPr sz="1200" dirty="0">
                  <a:latin typeface="Arial"/>
                  <a:cs typeface="Arial"/>
                </a:rPr>
                <a:t>membrane.</a:t>
              </a:r>
            </a:p>
          </p:txBody>
        </p:sp>
        <p:sp>
          <p:nvSpPr>
            <p:cNvPr id="17" name="object 17"/>
            <p:cNvSpPr txBox="1"/>
            <p:nvPr/>
          </p:nvSpPr>
          <p:spPr>
            <a:xfrm>
              <a:off x="5287686" y="2361161"/>
              <a:ext cx="5403405" cy="768159"/>
            </a:xfrm>
            <a:prstGeom prst="rect">
              <a:avLst/>
            </a:prstGeom>
          </p:spPr>
          <p:txBody>
            <a:bodyPr vert="horz" wrap="square" lIns="0" tIns="0" rIns="0" bIns="0" rtlCol="0">
              <a:spAutoFit/>
            </a:bodyPr>
            <a:lstStyle/>
            <a:p>
              <a:pPr marL="8659" marR="3464">
                <a:lnSpc>
                  <a:spcPct val="103600"/>
                </a:lnSpc>
              </a:pPr>
              <a:r>
                <a:rPr sz="1200" dirty="0">
                  <a:latin typeface="Arial"/>
                  <a:cs typeface="Arial"/>
                </a:rPr>
                <a:t>A single boiler provides hot water to unit heaters, air handlers, and fan  coils. Packaged rooftop units are utilized to provide cooling for the  library, offices, and computer room. The modular classrooms utilize  packaged terminal through the wall heat pumps and electric heat.</a:t>
              </a:r>
              <a:endParaRPr sz="1200">
                <a:latin typeface="Arial"/>
                <a:cs typeface="Arial"/>
              </a:endParaRPr>
            </a:p>
          </p:txBody>
        </p:sp>
        <p:sp>
          <p:nvSpPr>
            <p:cNvPr id="18" name="object 18"/>
            <p:cNvSpPr txBox="1"/>
            <p:nvPr/>
          </p:nvSpPr>
          <p:spPr>
            <a:xfrm>
              <a:off x="5287686" y="3174912"/>
              <a:ext cx="1869897" cy="184666"/>
            </a:xfrm>
            <a:prstGeom prst="rect">
              <a:avLst/>
            </a:prstGeom>
          </p:spPr>
          <p:txBody>
            <a:bodyPr vert="horz" wrap="square" lIns="0" tIns="0" rIns="0" bIns="0" rtlCol="0">
              <a:spAutoFit/>
            </a:bodyPr>
            <a:lstStyle/>
            <a:p>
              <a:pPr marL="8659"/>
              <a:r>
                <a:rPr sz="1200" dirty="0">
                  <a:latin typeface="Arial"/>
                  <a:cs typeface="Arial"/>
                </a:rPr>
                <a:t>Public water and</a:t>
              </a:r>
              <a:r>
                <a:rPr sz="1200" spc="-44" dirty="0">
                  <a:latin typeface="Arial"/>
                  <a:cs typeface="Arial"/>
                </a:rPr>
                <a:t> </a:t>
              </a:r>
              <a:r>
                <a:rPr sz="1200" dirty="0">
                  <a:latin typeface="Arial"/>
                  <a:cs typeface="Arial"/>
                </a:rPr>
                <a:t>sewer.</a:t>
              </a:r>
            </a:p>
          </p:txBody>
        </p:sp>
        <p:sp>
          <p:nvSpPr>
            <p:cNvPr id="19" name="object 19"/>
            <p:cNvSpPr txBox="1"/>
            <p:nvPr/>
          </p:nvSpPr>
          <p:spPr>
            <a:xfrm>
              <a:off x="5287686" y="3513638"/>
              <a:ext cx="3411149" cy="184666"/>
            </a:xfrm>
            <a:prstGeom prst="rect">
              <a:avLst/>
            </a:prstGeom>
          </p:spPr>
          <p:txBody>
            <a:bodyPr vert="horz" wrap="square" lIns="0" tIns="0" rIns="0" bIns="0" rtlCol="0">
              <a:spAutoFit/>
            </a:bodyPr>
            <a:lstStyle/>
            <a:p>
              <a:pPr marL="8659"/>
              <a:r>
                <a:rPr sz="1200" dirty="0">
                  <a:latin typeface="Arial"/>
                  <a:cs typeface="Arial"/>
                </a:rPr>
                <a:t>1600 amp, 120/208 volt, three phase, 4</a:t>
              </a:r>
              <a:r>
                <a:rPr sz="1200" spc="-24" dirty="0">
                  <a:latin typeface="Arial"/>
                  <a:cs typeface="Arial"/>
                </a:rPr>
                <a:t> </a:t>
              </a:r>
              <a:r>
                <a:rPr sz="1200" dirty="0">
                  <a:latin typeface="Arial"/>
                  <a:cs typeface="Arial"/>
                </a:rPr>
                <a:t>wire</a:t>
              </a:r>
            </a:p>
          </p:txBody>
        </p:sp>
        <p:sp>
          <p:nvSpPr>
            <p:cNvPr id="21" name="object 21"/>
            <p:cNvSpPr txBox="1"/>
            <p:nvPr/>
          </p:nvSpPr>
          <p:spPr>
            <a:xfrm>
              <a:off x="5287730" y="591569"/>
              <a:ext cx="3198591" cy="382156"/>
            </a:xfrm>
            <a:prstGeom prst="rect">
              <a:avLst/>
            </a:prstGeom>
          </p:spPr>
          <p:txBody>
            <a:bodyPr vert="horz" wrap="square" lIns="0" tIns="0" rIns="0" bIns="0" rtlCol="0">
              <a:spAutoFit/>
            </a:bodyPr>
            <a:lstStyle/>
            <a:p>
              <a:pPr marL="8659"/>
              <a:r>
                <a:rPr sz="1200" dirty="0">
                  <a:latin typeface="Arial"/>
                  <a:cs typeface="Arial"/>
                </a:rPr>
                <a:t>1955,</a:t>
              </a:r>
              <a:r>
                <a:rPr sz="1200" spc="-58" dirty="0">
                  <a:latin typeface="Arial"/>
                  <a:cs typeface="Arial"/>
                </a:rPr>
                <a:t> </a:t>
              </a:r>
              <a:r>
                <a:rPr sz="1200" dirty="0">
                  <a:latin typeface="Arial"/>
                  <a:cs typeface="Arial"/>
                </a:rPr>
                <a:t>1991</a:t>
              </a:r>
            </a:p>
            <a:p>
              <a:pPr marL="8659">
                <a:spcBef>
                  <a:spcPts val="89"/>
                </a:spcBef>
              </a:pPr>
              <a:r>
                <a:rPr sz="1200" dirty="0">
                  <a:latin typeface="Arial"/>
                  <a:cs typeface="Arial"/>
                </a:rPr>
                <a:t>Eligible for 20-year State</a:t>
              </a:r>
              <a:r>
                <a:rPr sz="1200" spc="-24" dirty="0">
                  <a:latin typeface="Arial"/>
                  <a:cs typeface="Arial"/>
                </a:rPr>
                <a:t> </a:t>
              </a:r>
              <a:r>
                <a:rPr sz="1200" dirty="0">
                  <a:latin typeface="Arial"/>
                  <a:cs typeface="Arial"/>
                </a:rPr>
                <a:t>Reimbursement</a:t>
              </a:r>
            </a:p>
          </p:txBody>
        </p:sp>
        <p:sp>
          <p:nvSpPr>
            <p:cNvPr id="22" name="object 22"/>
            <p:cNvSpPr txBox="1"/>
            <p:nvPr/>
          </p:nvSpPr>
          <p:spPr>
            <a:xfrm>
              <a:off x="5287730" y="1044919"/>
              <a:ext cx="5608121" cy="568745"/>
            </a:xfrm>
            <a:prstGeom prst="rect">
              <a:avLst/>
            </a:prstGeom>
          </p:spPr>
          <p:txBody>
            <a:bodyPr vert="horz" wrap="square" lIns="0" tIns="0" rIns="0" bIns="0" rtlCol="0">
              <a:spAutoFit/>
            </a:bodyPr>
            <a:lstStyle/>
            <a:p>
              <a:pPr marL="8659"/>
              <a:r>
                <a:rPr sz="1200" dirty="0">
                  <a:latin typeface="Arial"/>
                  <a:cs typeface="Arial"/>
                </a:rPr>
                <a:t>1001 Montgomery Avenue, Boyertown, PA</a:t>
              </a:r>
              <a:r>
                <a:rPr sz="1200" spc="-17" dirty="0">
                  <a:latin typeface="Arial"/>
                  <a:cs typeface="Arial"/>
                </a:rPr>
                <a:t> </a:t>
              </a:r>
              <a:r>
                <a:rPr sz="1200" dirty="0">
                  <a:latin typeface="Arial"/>
                  <a:cs typeface="Arial"/>
                </a:rPr>
                <a:t>19512</a:t>
              </a:r>
            </a:p>
            <a:p>
              <a:pPr marL="8659" marR="3464">
                <a:lnSpc>
                  <a:spcPct val="103600"/>
                </a:lnSpc>
              </a:pPr>
              <a:r>
                <a:rPr sz="1200" dirty="0">
                  <a:latin typeface="Arial"/>
                  <a:cs typeface="Arial"/>
                </a:rPr>
                <a:t>35 acres; located in a residential area with paved drives and parking  areas, athletic fields and play</a:t>
              </a:r>
              <a:r>
                <a:rPr sz="1200" spc="-31" dirty="0">
                  <a:latin typeface="Arial"/>
                  <a:cs typeface="Arial"/>
                </a:rPr>
                <a:t> </a:t>
              </a:r>
              <a:r>
                <a:rPr sz="1200" dirty="0">
                  <a:latin typeface="Arial"/>
                  <a:cs typeface="Arial"/>
                </a:rPr>
                <a:t>areas.</a:t>
              </a:r>
            </a:p>
          </p:txBody>
        </p:sp>
      </p:grpSp>
      <p:sp>
        <p:nvSpPr>
          <p:cNvPr id="23" name="object 23"/>
          <p:cNvSpPr/>
          <p:nvPr/>
        </p:nvSpPr>
        <p:spPr>
          <a:xfrm flipV="1">
            <a:off x="321072" y="501525"/>
            <a:ext cx="1906854" cy="45719"/>
          </a:xfrm>
          <a:custGeom>
            <a:avLst/>
            <a:gdLst/>
            <a:ahLst/>
            <a:cxnLst/>
            <a:rect l="l" t="t" r="r" b="b"/>
            <a:pathLst>
              <a:path w="6370320">
                <a:moveTo>
                  <a:pt x="0" y="0"/>
                </a:moveTo>
                <a:lnTo>
                  <a:pt x="6370320" y="0"/>
                </a:lnTo>
              </a:path>
            </a:pathLst>
          </a:custGeom>
          <a:ln w="24383">
            <a:solidFill>
              <a:srgbClr val="000000"/>
            </a:solidFill>
          </a:ln>
        </p:spPr>
        <p:txBody>
          <a:bodyPr wrap="square" lIns="0" tIns="0" rIns="0" bIns="0" rtlCol="0"/>
          <a:lstStyle/>
          <a:p>
            <a:endParaRPr sz="1227"/>
          </a:p>
        </p:txBody>
      </p:sp>
      <p:sp>
        <p:nvSpPr>
          <p:cNvPr id="24" name="object 24"/>
          <p:cNvSpPr txBox="1">
            <a:spLocks noGrp="1"/>
          </p:cNvSpPr>
          <p:nvPr>
            <p:ph type="ftr" sz="quarter" idx="4294967295"/>
          </p:nvPr>
        </p:nvSpPr>
        <p:spPr>
          <a:xfrm>
            <a:off x="802105" y="6587224"/>
            <a:ext cx="4159207" cy="102592"/>
          </a:xfrm>
          <a:prstGeom prst="rect">
            <a:avLst/>
          </a:prstGeom>
        </p:spPr>
        <p:txBody>
          <a:bodyPr vert="horz" wrap="square" lIns="0" tIns="0" rIns="0" bIns="0" rtlCol="0">
            <a:spAutoFit/>
          </a:bodyPr>
          <a:lstStyle/>
          <a:p>
            <a:pPr marL="8659">
              <a:lnSpc>
                <a:spcPts val="753"/>
              </a:lnSpc>
            </a:pPr>
            <a:r>
              <a:rPr sz="1000" spc="-3" dirty="0">
                <a:latin typeface="Arial"/>
                <a:cs typeface="Arial"/>
              </a:rPr>
              <a:t>BOYERTOWN AREA</a:t>
            </a:r>
            <a:r>
              <a:rPr sz="1000" spc="-48" dirty="0">
                <a:latin typeface="Arial"/>
                <a:cs typeface="Arial"/>
              </a:rPr>
              <a:t> </a:t>
            </a:r>
            <a:r>
              <a:rPr sz="1000" spc="-3" dirty="0">
                <a:latin typeface="Arial"/>
                <a:cs typeface="Arial"/>
              </a:rPr>
              <a:t>S.D.</a:t>
            </a:r>
          </a:p>
        </p:txBody>
      </p:sp>
      <p:sp>
        <p:nvSpPr>
          <p:cNvPr id="25" name="object 25"/>
          <p:cNvSpPr txBox="1">
            <a:spLocks noGrp="1"/>
          </p:cNvSpPr>
          <p:nvPr>
            <p:ph type="sldNum" sz="quarter" idx="4294967295"/>
          </p:nvPr>
        </p:nvSpPr>
        <p:spPr>
          <a:xfrm>
            <a:off x="5696668" y="6587224"/>
            <a:ext cx="5516764" cy="102592"/>
          </a:xfrm>
          <a:prstGeom prst="rect">
            <a:avLst/>
          </a:prstGeom>
        </p:spPr>
        <p:txBody>
          <a:bodyPr vert="horz" wrap="square" lIns="0" tIns="0" rIns="0" bIns="0" rtlCol="0">
            <a:spAutoFit/>
          </a:bodyPr>
          <a:lstStyle/>
          <a:p>
            <a:pPr marL="56283">
              <a:lnSpc>
                <a:spcPts val="753"/>
              </a:lnSpc>
            </a:pPr>
            <a:r>
              <a:rPr sz="1000" spc="-3" dirty="0">
                <a:latin typeface="Arial"/>
                <a:cs typeface="Arial"/>
              </a:rPr>
              <a:t>FEASIBILITY STUDY   AUGUST 2012   EI ASSOCIATES  </a:t>
            </a:r>
            <a:r>
              <a:rPr sz="1000" spc="27" dirty="0">
                <a:latin typeface="Arial"/>
                <a:cs typeface="Arial"/>
              </a:rPr>
              <a:t> </a:t>
            </a:r>
            <a:r>
              <a:rPr sz="1000" spc="-3" dirty="0">
                <a:latin typeface="Arial"/>
                <a:cs typeface="Arial"/>
              </a:rPr>
              <a:t>III-31</a:t>
            </a:r>
          </a:p>
        </p:txBody>
      </p:sp>
      <p:sp>
        <p:nvSpPr>
          <p:cNvPr id="27" name="object 2"/>
          <p:cNvSpPr txBox="1"/>
          <p:nvPr/>
        </p:nvSpPr>
        <p:spPr>
          <a:xfrm>
            <a:off x="930913" y="6603246"/>
            <a:ext cx="11074917" cy="233910"/>
          </a:xfrm>
          <a:prstGeom prst="rect">
            <a:avLst/>
          </a:prstGeom>
        </p:spPr>
        <p:txBody>
          <a:bodyPr vert="horz" wrap="square" lIns="0" tIns="0" rIns="0" bIns="0" rtlCol="0">
            <a:spAutoFit/>
          </a:bodyPr>
          <a:lstStyle/>
          <a:p>
            <a:pPr marL="297180" marR="332740" indent="361315">
              <a:lnSpc>
                <a:spcPct val="151900"/>
              </a:lnSpc>
            </a:pPr>
            <a:r>
              <a:rPr sz="1000" spc="-5" dirty="0">
                <a:latin typeface="Calibri"/>
                <a:cs typeface="Calibri"/>
              </a:rPr>
              <a:t>Colebrookdale Elementary  </a:t>
            </a:r>
            <a:r>
              <a:rPr lang="en-US" sz="1000" spc="-5" dirty="0" smtClean="0">
                <a:latin typeface="Calibri"/>
                <a:cs typeface="Calibri"/>
              </a:rPr>
              <a:t>- </a:t>
            </a:r>
            <a:r>
              <a:rPr sz="1000" spc="-5" dirty="0" smtClean="0">
                <a:latin typeface="Calibri"/>
                <a:cs typeface="Calibri"/>
              </a:rPr>
              <a:t>2012 </a:t>
            </a:r>
            <a:r>
              <a:rPr sz="1000" spc="-5" dirty="0">
                <a:latin typeface="Calibri"/>
                <a:cs typeface="Calibri"/>
              </a:rPr>
              <a:t>District Wide Feasibility</a:t>
            </a:r>
            <a:r>
              <a:rPr sz="1000" spc="-15" dirty="0">
                <a:latin typeface="Calibri"/>
                <a:cs typeface="Calibri"/>
              </a:rPr>
              <a:t> </a:t>
            </a:r>
            <a:r>
              <a:rPr sz="1000" spc="-5" dirty="0" smtClean="0">
                <a:latin typeface="Calibri"/>
                <a:cs typeface="Calibri"/>
              </a:rPr>
              <a:t>Study</a:t>
            </a:r>
            <a:r>
              <a:rPr lang="en-US" sz="1000" spc="-5" dirty="0" smtClean="0">
                <a:latin typeface="Calibri"/>
                <a:cs typeface="Calibri"/>
              </a:rPr>
              <a:t>                                                                                                  </a:t>
            </a:r>
            <a:r>
              <a:rPr sz="1000" spc="-5" dirty="0" smtClean="0">
                <a:latin typeface="Calibri"/>
                <a:cs typeface="Calibri"/>
              </a:rPr>
              <a:t>Full </a:t>
            </a:r>
            <a:r>
              <a:rPr sz="1000" spc="-5" dirty="0">
                <a:latin typeface="Calibri"/>
                <a:cs typeface="Calibri"/>
              </a:rPr>
              <a:t>study can be found at  </a:t>
            </a:r>
            <a:r>
              <a:rPr sz="1000" u="heavy" spc="-5" dirty="0">
                <a:solidFill>
                  <a:srgbClr val="0462C1"/>
                </a:solidFill>
                <a:latin typeface="Calibri"/>
                <a:cs typeface="Calibri"/>
                <a:hlinkClick r:id="rId3"/>
              </a:rPr>
              <a:t>http://www.boyertownasd.org/Page/4373</a:t>
            </a:r>
            <a:endParaRPr sz="1000" dirty="0">
              <a:latin typeface="Calibri"/>
              <a:cs typeface="Calibri"/>
            </a:endParaRPr>
          </a:p>
        </p:txBody>
      </p:sp>
    </p:spTree>
    <p:extLst>
      <p:ext uri="{BB962C8B-B14F-4D97-AF65-F5344CB8AC3E}">
        <p14:creationId xmlns:p14="http://schemas.microsoft.com/office/powerpoint/2010/main" val="3876479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bject 20"/>
          <p:cNvSpPr txBox="1"/>
          <p:nvPr/>
        </p:nvSpPr>
        <p:spPr>
          <a:xfrm>
            <a:off x="154895" y="295575"/>
            <a:ext cx="2304248" cy="553998"/>
          </a:xfrm>
          <a:prstGeom prst="rect">
            <a:avLst/>
          </a:prstGeom>
        </p:spPr>
        <p:txBody>
          <a:bodyPr vert="horz" wrap="square" lIns="0" tIns="0" rIns="0" bIns="0" rtlCol="0">
            <a:spAutoFit/>
          </a:bodyPr>
          <a:lstStyle/>
          <a:p>
            <a:pPr marL="11689"/>
            <a:r>
              <a:rPr sz="1200" b="1" dirty="0">
                <a:latin typeface="Arial"/>
                <a:cs typeface="Arial"/>
              </a:rPr>
              <a:t>GENERAL</a:t>
            </a:r>
            <a:r>
              <a:rPr sz="1200" b="1" spc="-48" dirty="0">
                <a:latin typeface="Arial"/>
                <a:cs typeface="Arial"/>
              </a:rPr>
              <a:t> </a:t>
            </a:r>
            <a:r>
              <a:rPr sz="1200" b="1" dirty="0">
                <a:latin typeface="Arial"/>
                <a:cs typeface="Arial"/>
              </a:rPr>
              <a:t>DATA</a:t>
            </a:r>
            <a:endParaRPr sz="1200" dirty="0">
              <a:latin typeface="Arial"/>
              <a:cs typeface="Arial"/>
            </a:endParaRPr>
          </a:p>
          <a:p>
            <a:pPr>
              <a:spcBef>
                <a:spcPts val="39"/>
              </a:spcBef>
            </a:pPr>
            <a:endParaRPr sz="1200" dirty="0">
              <a:latin typeface="Times New Roman"/>
              <a:cs typeface="Times New Roman"/>
            </a:endParaRPr>
          </a:p>
          <a:p>
            <a:pPr marL="8659"/>
            <a:r>
              <a:rPr sz="1200" b="1" dirty="0">
                <a:latin typeface="Arial"/>
                <a:cs typeface="Arial"/>
              </a:rPr>
              <a:t>Gilbertsville Elementary</a:t>
            </a:r>
            <a:r>
              <a:rPr sz="1200" b="1" spc="-68" dirty="0">
                <a:latin typeface="Arial"/>
                <a:cs typeface="Arial"/>
              </a:rPr>
              <a:t> </a:t>
            </a:r>
            <a:r>
              <a:rPr sz="1200" b="1" dirty="0">
                <a:latin typeface="Arial"/>
                <a:cs typeface="Arial"/>
              </a:rPr>
              <a:t>School</a:t>
            </a:r>
            <a:endParaRPr sz="1200" dirty="0">
              <a:latin typeface="Arial"/>
              <a:cs typeface="Arial"/>
            </a:endParaRPr>
          </a:p>
        </p:txBody>
      </p:sp>
      <p:grpSp>
        <p:nvGrpSpPr>
          <p:cNvPr id="28" name="Group 27"/>
          <p:cNvGrpSpPr/>
          <p:nvPr/>
        </p:nvGrpSpPr>
        <p:grpSpPr>
          <a:xfrm>
            <a:off x="2759642" y="527528"/>
            <a:ext cx="8056383" cy="5632640"/>
            <a:chOff x="2759642" y="527528"/>
            <a:chExt cx="8056383" cy="5102502"/>
          </a:xfrm>
        </p:grpSpPr>
        <p:sp>
          <p:nvSpPr>
            <p:cNvPr id="2" name="object 2"/>
            <p:cNvSpPr txBox="1"/>
            <p:nvPr/>
          </p:nvSpPr>
          <p:spPr>
            <a:xfrm>
              <a:off x="2759642" y="531190"/>
              <a:ext cx="487692" cy="184666"/>
            </a:xfrm>
            <a:prstGeom prst="rect">
              <a:avLst/>
            </a:prstGeom>
          </p:spPr>
          <p:txBody>
            <a:bodyPr vert="horz" wrap="square" lIns="0" tIns="0" rIns="0" bIns="0" rtlCol="0">
              <a:spAutoFit/>
            </a:bodyPr>
            <a:lstStyle/>
            <a:p>
              <a:pPr marL="8659"/>
              <a:r>
                <a:rPr sz="1200" b="1" dirty="0">
                  <a:latin typeface="Arial"/>
                  <a:cs typeface="Arial"/>
                </a:rPr>
                <a:t>Built:</a:t>
              </a:r>
              <a:endParaRPr sz="1200">
                <a:latin typeface="Arial"/>
                <a:cs typeface="Arial"/>
              </a:endParaRPr>
            </a:p>
          </p:txBody>
        </p:sp>
        <p:sp>
          <p:nvSpPr>
            <p:cNvPr id="3" name="object 3"/>
            <p:cNvSpPr txBox="1"/>
            <p:nvPr/>
          </p:nvSpPr>
          <p:spPr>
            <a:xfrm>
              <a:off x="2759642" y="935334"/>
              <a:ext cx="418365" cy="184666"/>
            </a:xfrm>
            <a:prstGeom prst="rect">
              <a:avLst/>
            </a:prstGeom>
          </p:spPr>
          <p:txBody>
            <a:bodyPr vert="horz" wrap="square" lIns="0" tIns="0" rIns="0" bIns="0" rtlCol="0">
              <a:spAutoFit/>
            </a:bodyPr>
            <a:lstStyle/>
            <a:p>
              <a:pPr marL="8659"/>
              <a:r>
                <a:rPr sz="1200" b="1" dirty="0">
                  <a:latin typeface="Arial"/>
                  <a:cs typeface="Arial"/>
                </a:rPr>
                <a:t>Site:</a:t>
              </a:r>
              <a:endParaRPr sz="1200">
                <a:latin typeface="Arial"/>
                <a:cs typeface="Arial"/>
              </a:endParaRPr>
            </a:p>
          </p:txBody>
        </p:sp>
        <p:sp>
          <p:nvSpPr>
            <p:cNvPr id="4" name="object 4"/>
            <p:cNvSpPr txBox="1"/>
            <p:nvPr/>
          </p:nvSpPr>
          <p:spPr>
            <a:xfrm>
              <a:off x="2759642" y="1457863"/>
              <a:ext cx="882680" cy="184666"/>
            </a:xfrm>
            <a:prstGeom prst="rect">
              <a:avLst/>
            </a:prstGeom>
          </p:spPr>
          <p:txBody>
            <a:bodyPr vert="horz" wrap="square" lIns="0" tIns="0" rIns="0" bIns="0" rtlCol="0">
              <a:spAutoFit/>
            </a:bodyPr>
            <a:lstStyle/>
            <a:p>
              <a:pPr marL="8659"/>
              <a:r>
                <a:rPr sz="1200" b="1" dirty="0">
                  <a:latin typeface="Arial"/>
                  <a:cs typeface="Arial"/>
                </a:rPr>
                <a:t>Structure:</a:t>
              </a:r>
              <a:endParaRPr sz="1200" dirty="0">
                <a:latin typeface="Arial"/>
                <a:cs typeface="Arial"/>
              </a:endParaRPr>
            </a:p>
          </p:txBody>
        </p:sp>
        <p:sp>
          <p:nvSpPr>
            <p:cNvPr id="5" name="object 5"/>
            <p:cNvSpPr txBox="1"/>
            <p:nvPr/>
          </p:nvSpPr>
          <p:spPr>
            <a:xfrm>
              <a:off x="2759642" y="2113499"/>
              <a:ext cx="1278476" cy="184666"/>
            </a:xfrm>
            <a:prstGeom prst="rect">
              <a:avLst/>
            </a:prstGeom>
          </p:spPr>
          <p:txBody>
            <a:bodyPr vert="horz" wrap="square" lIns="0" tIns="0" rIns="0" bIns="0" rtlCol="0">
              <a:spAutoFit/>
            </a:bodyPr>
            <a:lstStyle/>
            <a:p>
              <a:pPr marL="8659"/>
              <a:r>
                <a:rPr sz="1200" b="1" dirty="0">
                  <a:latin typeface="Arial"/>
                  <a:cs typeface="Arial"/>
                </a:rPr>
                <a:t>HVAC</a:t>
              </a:r>
              <a:r>
                <a:rPr sz="1200" b="1" spc="-51" dirty="0">
                  <a:latin typeface="Arial"/>
                  <a:cs typeface="Arial"/>
                </a:rPr>
                <a:t> </a:t>
              </a:r>
              <a:r>
                <a:rPr sz="1200" b="1" dirty="0">
                  <a:latin typeface="Arial"/>
                  <a:cs typeface="Arial"/>
                </a:rPr>
                <a:t>System:</a:t>
              </a:r>
              <a:endParaRPr sz="1200">
                <a:latin typeface="Arial"/>
                <a:cs typeface="Arial"/>
              </a:endParaRPr>
            </a:p>
          </p:txBody>
        </p:sp>
        <p:sp>
          <p:nvSpPr>
            <p:cNvPr id="6" name="object 6"/>
            <p:cNvSpPr txBox="1"/>
            <p:nvPr/>
          </p:nvSpPr>
          <p:spPr>
            <a:xfrm>
              <a:off x="2759642" y="2961995"/>
              <a:ext cx="1585600" cy="184666"/>
            </a:xfrm>
            <a:prstGeom prst="rect">
              <a:avLst/>
            </a:prstGeom>
          </p:spPr>
          <p:txBody>
            <a:bodyPr vert="horz" wrap="square" lIns="0" tIns="0" rIns="0" bIns="0" rtlCol="0">
              <a:spAutoFit/>
            </a:bodyPr>
            <a:lstStyle/>
            <a:p>
              <a:pPr marL="8659"/>
              <a:r>
                <a:rPr sz="1200" b="1" dirty="0">
                  <a:latin typeface="Arial"/>
                  <a:cs typeface="Arial"/>
                </a:rPr>
                <a:t>Plumbing</a:t>
              </a:r>
              <a:r>
                <a:rPr sz="1200" b="1" spc="-48" dirty="0">
                  <a:latin typeface="Arial"/>
                  <a:cs typeface="Arial"/>
                </a:rPr>
                <a:t> </a:t>
              </a:r>
              <a:r>
                <a:rPr sz="1200" b="1" dirty="0">
                  <a:latin typeface="Arial"/>
                  <a:cs typeface="Arial"/>
                </a:rPr>
                <a:t>Service:</a:t>
              </a:r>
              <a:endParaRPr sz="1200">
                <a:latin typeface="Arial"/>
                <a:cs typeface="Arial"/>
              </a:endParaRPr>
            </a:p>
          </p:txBody>
        </p:sp>
        <p:sp>
          <p:nvSpPr>
            <p:cNvPr id="7" name="object 7"/>
            <p:cNvSpPr txBox="1"/>
            <p:nvPr/>
          </p:nvSpPr>
          <p:spPr>
            <a:xfrm>
              <a:off x="2759642" y="3228202"/>
              <a:ext cx="1566254" cy="184666"/>
            </a:xfrm>
            <a:prstGeom prst="rect">
              <a:avLst/>
            </a:prstGeom>
          </p:spPr>
          <p:txBody>
            <a:bodyPr vert="horz" wrap="square" lIns="0" tIns="0" rIns="0" bIns="0" rtlCol="0">
              <a:spAutoFit/>
            </a:bodyPr>
            <a:lstStyle/>
            <a:p>
              <a:pPr marL="8659"/>
              <a:r>
                <a:rPr sz="1200" b="1" dirty="0">
                  <a:latin typeface="Arial"/>
                  <a:cs typeface="Arial"/>
                </a:rPr>
                <a:t>Electrical</a:t>
              </a:r>
              <a:r>
                <a:rPr sz="1200" b="1" spc="-48" dirty="0">
                  <a:latin typeface="Arial"/>
                  <a:cs typeface="Arial"/>
                </a:rPr>
                <a:t> </a:t>
              </a:r>
              <a:r>
                <a:rPr sz="1200" b="1" dirty="0">
                  <a:latin typeface="Arial"/>
                  <a:cs typeface="Arial"/>
                </a:rPr>
                <a:t>Service:</a:t>
              </a:r>
              <a:endParaRPr sz="1200">
                <a:latin typeface="Arial"/>
                <a:cs typeface="Arial"/>
              </a:endParaRPr>
            </a:p>
          </p:txBody>
        </p:sp>
        <p:sp>
          <p:nvSpPr>
            <p:cNvPr id="8" name="object 8"/>
            <p:cNvSpPr txBox="1"/>
            <p:nvPr/>
          </p:nvSpPr>
          <p:spPr>
            <a:xfrm>
              <a:off x="2759642" y="3603027"/>
              <a:ext cx="823836" cy="184666"/>
            </a:xfrm>
            <a:prstGeom prst="rect">
              <a:avLst/>
            </a:prstGeom>
          </p:spPr>
          <p:txBody>
            <a:bodyPr vert="horz" wrap="square" lIns="0" tIns="0" rIns="0" bIns="0" rtlCol="0">
              <a:spAutoFit/>
            </a:bodyPr>
            <a:lstStyle/>
            <a:p>
              <a:pPr marL="8659"/>
              <a:r>
                <a:rPr sz="1200" b="1" dirty="0">
                  <a:latin typeface="Arial"/>
                  <a:cs typeface="Arial"/>
                </a:rPr>
                <a:t>Systems:</a:t>
              </a:r>
              <a:endParaRPr sz="1200">
                <a:latin typeface="Arial"/>
                <a:cs typeface="Arial"/>
              </a:endParaRPr>
            </a:p>
          </p:txBody>
        </p:sp>
        <p:sp>
          <p:nvSpPr>
            <p:cNvPr id="9" name="object 9"/>
            <p:cNvSpPr txBox="1"/>
            <p:nvPr/>
          </p:nvSpPr>
          <p:spPr>
            <a:xfrm>
              <a:off x="2775825" y="4461025"/>
              <a:ext cx="1634772" cy="184666"/>
            </a:xfrm>
            <a:prstGeom prst="rect">
              <a:avLst/>
            </a:prstGeom>
          </p:spPr>
          <p:txBody>
            <a:bodyPr vert="horz" wrap="square" lIns="0" tIns="0" rIns="0" bIns="0" rtlCol="0">
              <a:spAutoFit/>
            </a:bodyPr>
            <a:lstStyle/>
            <a:p>
              <a:pPr marL="8659"/>
              <a:r>
                <a:rPr sz="1200" b="1" dirty="0">
                  <a:latin typeface="Arial"/>
                  <a:cs typeface="Arial"/>
                </a:rPr>
                <a:t>Architectural</a:t>
              </a:r>
              <a:r>
                <a:rPr sz="1200" b="1" spc="-48" dirty="0">
                  <a:latin typeface="Arial"/>
                  <a:cs typeface="Arial"/>
                </a:rPr>
                <a:t> </a:t>
              </a:r>
              <a:r>
                <a:rPr sz="1200" b="1" dirty="0">
                  <a:latin typeface="Arial"/>
                  <a:cs typeface="Arial"/>
                </a:rPr>
                <a:t>Area:</a:t>
              </a:r>
              <a:endParaRPr sz="1200" dirty="0">
                <a:latin typeface="Arial"/>
                <a:cs typeface="Arial"/>
              </a:endParaRPr>
            </a:p>
          </p:txBody>
        </p:sp>
        <p:sp>
          <p:nvSpPr>
            <p:cNvPr id="10" name="object 10"/>
            <p:cNvSpPr txBox="1"/>
            <p:nvPr/>
          </p:nvSpPr>
          <p:spPr>
            <a:xfrm>
              <a:off x="2791891" y="4925849"/>
              <a:ext cx="2139390" cy="184666"/>
            </a:xfrm>
            <a:prstGeom prst="rect">
              <a:avLst/>
            </a:prstGeom>
          </p:spPr>
          <p:txBody>
            <a:bodyPr vert="horz" wrap="square" lIns="0" tIns="0" rIns="0" bIns="0" rtlCol="0">
              <a:spAutoFit/>
            </a:bodyPr>
            <a:lstStyle/>
            <a:p>
              <a:pPr marL="8659"/>
              <a:r>
                <a:rPr sz="1200" b="1" dirty="0">
                  <a:latin typeface="Arial"/>
                  <a:cs typeface="Arial"/>
                </a:rPr>
                <a:t>PDE Replacement</a:t>
              </a:r>
              <a:r>
                <a:rPr sz="1200" b="1" spc="-41" dirty="0">
                  <a:latin typeface="Arial"/>
                  <a:cs typeface="Arial"/>
                </a:rPr>
                <a:t> </a:t>
              </a:r>
              <a:r>
                <a:rPr sz="1200" b="1" dirty="0">
                  <a:latin typeface="Arial"/>
                  <a:cs typeface="Arial"/>
                </a:rPr>
                <a:t>Value:</a:t>
              </a:r>
              <a:endParaRPr sz="1200" dirty="0">
                <a:latin typeface="Arial"/>
                <a:cs typeface="Arial"/>
              </a:endParaRPr>
            </a:p>
          </p:txBody>
        </p:sp>
        <p:sp>
          <p:nvSpPr>
            <p:cNvPr id="11" name="object 11"/>
            <p:cNvSpPr txBox="1"/>
            <p:nvPr/>
          </p:nvSpPr>
          <p:spPr>
            <a:xfrm>
              <a:off x="6088349" y="5053070"/>
              <a:ext cx="1442405" cy="184666"/>
            </a:xfrm>
            <a:prstGeom prst="rect">
              <a:avLst/>
            </a:prstGeom>
          </p:spPr>
          <p:txBody>
            <a:bodyPr vert="horz" wrap="square" lIns="0" tIns="0" rIns="0" bIns="0" rtlCol="0">
              <a:spAutoFit/>
            </a:bodyPr>
            <a:lstStyle/>
            <a:p>
              <a:pPr marL="8659"/>
              <a:r>
                <a:rPr sz="1200" spc="-3" dirty="0">
                  <a:latin typeface="Arial"/>
                  <a:cs typeface="Arial"/>
                </a:rPr>
                <a:t>( 20% Rule</a:t>
              </a:r>
              <a:r>
                <a:rPr sz="1200" spc="-55" dirty="0">
                  <a:latin typeface="Arial"/>
                  <a:cs typeface="Arial"/>
                </a:rPr>
                <a:t> </a:t>
              </a:r>
              <a:r>
                <a:rPr sz="1200" spc="-3" dirty="0">
                  <a:latin typeface="Arial"/>
                  <a:cs typeface="Arial"/>
                </a:rPr>
                <a:t>)</a:t>
              </a:r>
              <a:endParaRPr sz="1200" dirty="0">
                <a:latin typeface="Arial"/>
                <a:cs typeface="Arial"/>
              </a:endParaRPr>
            </a:p>
          </p:txBody>
        </p:sp>
        <p:sp>
          <p:nvSpPr>
            <p:cNvPr id="12" name="object 12"/>
            <p:cNvSpPr txBox="1"/>
            <p:nvPr/>
          </p:nvSpPr>
          <p:spPr>
            <a:xfrm>
              <a:off x="2759642" y="5445364"/>
              <a:ext cx="1724249" cy="184666"/>
            </a:xfrm>
            <a:prstGeom prst="rect">
              <a:avLst/>
            </a:prstGeom>
          </p:spPr>
          <p:txBody>
            <a:bodyPr vert="horz" wrap="square" lIns="0" tIns="0" rIns="0" bIns="0" rtlCol="0">
              <a:spAutoFit/>
            </a:bodyPr>
            <a:lstStyle/>
            <a:p>
              <a:pPr marL="8659"/>
              <a:r>
                <a:rPr sz="1200" b="1" dirty="0">
                  <a:latin typeface="Arial"/>
                  <a:cs typeface="Arial"/>
                </a:rPr>
                <a:t>PDE Total</a:t>
              </a:r>
              <a:r>
                <a:rPr sz="1200" b="1" spc="-44" dirty="0">
                  <a:latin typeface="Arial"/>
                  <a:cs typeface="Arial"/>
                </a:rPr>
                <a:t> </a:t>
              </a:r>
              <a:r>
                <a:rPr sz="1200" b="1" dirty="0">
                  <a:latin typeface="Arial"/>
                  <a:cs typeface="Arial"/>
                </a:rPr>
                <a:t>Capacity:</a:t>
              </a:r>
              <a:endParaRPr sz="1200" dirty="0">
                <a:latin typeface="Arial"/>
                <a:cs typeface="Arial"/>
              </a:endParaRPr>
            </a:p>
          </p:txBody>
        </p:sp>
        <p:sp>
          <p:nvSpPr>
            <p:cNvPr id="13" name="object 13"/>
            <p:cNvSpPr txBox="1"/>
            <p:nvPr/>
          </p:nvSpPr>
          <p:spPr>
            <a:xfrm>
              <a:off x="5048377" y="5441659"/>
              <a:ext cx="329694" cy="184666"/>
            </a:xfrm>
            <a:prstGeom prst="rect">
              <a:avLst/>
            </a:prstGeom>
          </p:spPr>
          <p:txBody>
            <a:bodyPr vert="horz" wrap="square" lIns="0" tIns="0" rIns="0" bIns="0" rtlCol="0">
              <a:spAutoFit/>
            </a:bodyPr>
            <a:lstStyle/>
            <a:p>
              <a:pPr marL="8659"/>
              <a:r>
                <a:rPr sz="1200" dirty="0">
                  <a:latin typeface="Arial"/>
                  <a:cs typeface="Arial"/>
                </a:rPr>
                <a:t>725</a:t>
              </a:r>
            </a:p>
          </p:txBody>
        </p:sp>
        <p:sp>
          <p:nvSpPr>
            <p:cNvPr id="14" name="object 14"/>
            <p:cNvSpPr txBox="1"/>
            <p:nvPr/>
          </p:nvSpPr>
          <p:spPr>
            <a:xfrm>
              <a:off x="5048322" y="5050125"/>
              <a:ext cx="922985" cy="184666"/>
            </a:xfrm>
            <a:prstGeom prst="rect">
              <a:avLst/>
            </a:prstGeom>
          </p:spPr>
          <p:txBody>
            <a:bodyPr vert="horz" wrap="square" lIns="0" tIns="0" rIns="0" bIns="0" rtlCol="0">
              <a:spAutoFit/>
            </a:bodyPr>
            <a:lstStyle/>
            <a:p>
              <a:pPr marL="8659"/>
              <a:r>
                <a:rPr sz="1200" dirty="0">
                  <a:latin typeface="Arial"/>
                  <a:cs typeface="Arial"/>
                </a:rPr>
                <a:t>$2,321,160</a:t>
              </a:r>
            </a:p>
          </p:txBody>
        </p:sp>
        <p:sp>
          <p:nvSpPr>
            <p:cNvPr id="15" name="object 15"/>
            <p:cNvSpPr txBox="1"/>
            <p:nvPr/>
          </p:nvSpPr>
          <p:spPr>
            <a:xfrm>
              <a:off x="5048376" y="3585777"/>
              <a:ext cx="5739435" cy="1457835"/>
            </a:xfrm>
            <a:prstGeom prst="rect">
              <a:avLst/>
            </a:prstGeom>
          </p:spPr>
          <p:txBody>
            <a:bodyPr vert="horz" wrap="square" lIns="0" tIns="0" rIns="0" bIns="0" rtlCol="0">
              <a:spAutoFit/>
            </a:bodyPr>
            <a:lstStyle/>
            <a:p>
              <a:pPr marL="8659" marR="2372095">
                <a:lnSpc>
                  <a:spcPct val="110000"/>
                </a:lnSpc>
              </a:pPr>
              <a:r>
                <a:rPr sz="1200" dirty="0">
                  <a:latin typeface="Arial"/>
                  <a:cs typeface="Arial"/>
                </a:rPr>
                <a:t>Fire Alarm  Paging/Intercom  Master Clock  Security</a:t>
              </a:r>
            </a:p>
            <a:p>
              <a:pPr marL="8659" marR="1739998">
                <a:lnSpc>
                  <a:spcPts val="989"/>
                </a:lnSpc>
                <a:spcBef>
                  <a:spcPts val="48"/>
                </a:spcBef>
              </a:pPr>
              <a:r>
                <a:rPr sz="1200" dirty="0">
                  <a:latin typeface="Arial"/>
                  <a:cs typeface="Arial"/>
                </a:rPr>
                <a:t>Emergency Lighting and</a:t>
              </a:r>
              <a:r>
                <a:rPr sz="1200" spc="-34" dirty="0">
                  <a:latin typeface="Arial"/>
                  <a:cs typeface="Arial"/>
                </a:rPr>
                <a:t> </a:t>
              </a:r>
              <a:r>
                <a:rPr sz="1200" dirty="0">
                  <a:latin typeface="Arial"/>
                  <a:cs typeface="Arial"/>
                </a:rPr>
                <a:t>Power  District</a:t>
              </a:r>
              <a:r>
                <a:rPr sz="1200" spc="-51" dirty="0">
                  <a:latin typeface="Arial"/>
                  <a:cs typeface="Arial"/>
                </a:rPr>
                <a:t> </a:t>
              </a:r>
              <a:r>
                <a:rPr sz="1200" dirty="0">
                  <a:latin typeface="Arial"/>
                  <a:cs typeface="Arial"/>
                </a:rPr>
                <a:t>Telephone</a:t>
              </a:r>
            </a:p>
            <a:p>
              <a:pPr marL="8659">
                <a:spcBef>
                  <a:spcPts val="41"/>
                </a:spcBef>
              </a:pPr>
              <a:r>
                <a:rPr sz="1200" dirty="0">
                  <a:latin typeface="Arial"/>
                  <a:cs typeface="Arial"/>
                </a:rPr>
                <a:t>Data</a:t>
              </a:r>
              <a:r>
                <a:rPr sz="1200" spc="-55" dirty="0">
                  <a:latin typeface="Arial"/>
                  <a:cs typeface="Arial"/>
                </a:rPr>
                <a:t> </a:t>
              </a:r>
              <a:r>
                <a:rPr sz="1200" dirty="0">
                  <a:latin typeface="Arial"/>
                  <a:cs typeface="Arial"/>
                </a:rPr>
                <a:t>Network</a:t>
              </a:r>
            </a:p>
            <a:p>
              <a:pPr>
                <a:spcBef>
                  <a:spcPts val="1"/>
                </a:spcBef>
              </a:pPr>
              <a:endParaRPr sz="1200" dirty="0">
                <a:latin typeface="Times New Roman"/>
                <a:cs typeface="Times New Roman"/>
              </a:endParaRPr>
            </a:p>
            <a:p>
              <a:pPr marL="8659">
                <a:tabLst>
                  <a:tab pos="425150" algn="l"/>
                </a:tabLst>
              </a:pPr>
              <a:r>
                <a:rPr sz="1200" dirty="0">
                  <a:latin typeface="Arial"/>
                  <a:cs typeface="Arial"/>
                </a:rPr>
                <a:t>96,930	s.f.</a:t>
              </a:r>
            </a:p>
            <a:p>
              <a:pPr>
                <a:spcBef>
                  <a:spcPts val="16"/>
                </a:spcBef>
              </a:pPr>
              <a:endParaRPr sz="1200" dirty="0">
                <a:latin typeface="Times New Roman"/>
                <a:cs typeface="Times New Roman"/>
              </a:endParaRPr>
            </a:p>
            <a:p>
              <a:pPr marL="8659"/>
              <a:r>
                <a:rPr sz="1200" dirty="0">
                  <a:latin typeface="Arial"/>
                  <a:cs typeface="Arial"/>
                </a:rPr>
                <a:t>$11,605,800  </a:t>
              </a:r>
              <a:r>
                <a:rPr sz="1200" spc="-3" dirty="0">
                  <a:latin typeface="Arial"/>
                  <a:cs typeface="Arial"/>
                </a:rPr>
                <a:t>(   725 FTE  x    92 sf  =   66,700 x  $174 / sf = replacement cost</a:t>
              </a:r>
              <a:r>
                <a:rPr sz="1200" spc="-31" dirty="0">
                  <a:latin typeface="Arial"/>
                  <a:cs typeface="Arial"/>
                </a:rPr>
                <a:t> </a:t>
              </a:r>
              <a:r>
                <a:rPr sz="1200" spc="-3" dirty="0">
                  <a:latin typeface="Arial"/>
                  <a:cs typeface="Arial"/>
                </a:rPr>
                <a:t>)</a:t>
              </a:r>
              <a:endParaRPr sz="1200" dirty="0">
                <a:latin typeface="Arial"/>
                <a:cs typeface="Arial"/>
              </a:endParaRPr>
            </a:p>
          </p:txBody>
        </p:sp>
        <p:sp>
          <p:nvSpPr>
            <p:cNvPr id="16" name="object 16"/>
            <p:cNvSpPr txBox="1"/>
            <p:nvPr/>
          </p:nvSpPr>
          <p:spPr>
            <a:xfrm>
              <a:off x="5048376" y="1449076"/>
              <a:ext cx="5767649" cy="768159"/>
            </a:xfrm>
            <a:prstGeom prst="rect">
              <a:avLst/>
            </a:prstGeom>
          </p:spPr>
          <p:txBody>
            <a:bodyPr vert="horz" wrap="square" lIns="0" tIns="0" rIns="0" bIns="0" rtlCol="0">
              <a:spAutoFit/>
            </a:bodyPr>
            <a:lstStyle/>
            <a:p>
              <a:pPr marL="8659" marR="3464" algn="just">
                <a:lnSpc>
                  <a:spcPct val="103699"/>
                </a:lnSpc>
              </a:pPr>
              <a:r>
                <a:rPr sz="1200" dirty="0">
                  <a:latin typeface="Arial"/>
                  <a:cs typeface="Arial"/>
                </a:rPr>
                <a:t>One-story building with concrete floors; metal roof deck; structural steel  frame; and masonry and concrete walls. Construction type non-  combustible, unprotected in accordance with International Building Code  with Foam and Built-up roof</a:t>
              </a:r>
              <a:r>
                <a:rPr sz="1200" spc="-27" dirty="0">
                  <a:latin typeface="Arial"/>
                  <a:cs typeface="Arial"/>
                </a:rPr>
                <a:t> </a:t>
              </a:r>
              <a:r>
                <a:rPr sz="1200" dirty="0">
                  <a:latin typeface="Arial"/>
                  <a:cs typeface="Arial"/>
                </a:rPr>
                <a:t>membranes.</a:t>
              </a:r>
            </a:p>
          </p:txBody>
        </p:sp>
        <p:sp>
          <p:nvSpPr>
            <p:cNvPr id="17" name="object 17"/>
            <p:cNvSpPr txBox="1"/>
            <p:nvPr/>
          </p:nvSpPr>
          <p:spPr>
            <a:xfrm>
              <a:off x="5048331" y="2105047"/>
              <a:ext cx="5741047" cy="768159"/>
            </a:xfrm>
            <a:prstGeom prst="rect">
              <a:avLst/>
            </a:prstGeom>
          </p:spPr>
          <p:txBody>
            <a:bodyPr vert="horz" wrap="square" lIns="0" tIns="0" rIns="0" bIns="0" rtlCol="0">
              <a:spAutoFit/>
            </a:bodyPr>
            <a:lstStyle/>
            <a:p>
              <a:pPr marL="8659" marR="3464">
                <a:lnSpc>
                  <a:spcPct val="103600"/>
                </a:lnSpc>
              </a:pPr>
              <a:r>
                <a:rPr sz="1200" dirty="0">
                  <a:latin typeface="Arial"/>
                  <a:cs typeface="Arial"/>
                </a:rPr>
                <a:t>Cast iron steam boilers. The boilers directly feed some equipment and  also feed a steam to hot water heat exchanger that provides hot water to  classroom unit ventilators, air handlers, and fan coils. Air conditioning is  provided for limited spaces through packaged rooftop and split system  air</a:t>
              </a:r>
              <a:r>
                <a:rPr sz="1200" spc="-51" dirty="0">
                  <a:latin typeface="Arial"/>
                  <a:cs typeface="Arial"/>
                </a:rPr>
                <a:t> </a:t>
              </a:r>
              <a:r>
                <a:rPr sz="1200" dirty="0">
                  <a:latin typeface="Arial"/>
                  <a:cs typeface="Arial"/>
                </a:rPr>
                <a:t>conditioners.</a:t>
              </a:r>
              <a:endParaRPr sz="1200">
                <a:latin typeface="Arial"/>
                <a:cs typeface="Arial"/>
              </a:endParaRPr>
            </a:p>
          </p:txBody>
        </p:sp>
        <p:sp>
          <p:nvSpPr>
            <p:cNvPr id="18" name="object 18"/>
            <p:cNvSpPr txBox="1"/>
            <p:nvPr/>
          </p:nvSpPr>
          <p:spPr>
            <a:xfrm>
              <a:off x="5048329" y="2958376"/>
              <a:ext cx="2416690" cy="184666"/>
            </a:xfrm>
            <a:prstGeom prst="rect">
              <a:avLst/>
            </a:prstGeom>
          </p:spPr>
          <p:txBody>
            <a:bodyPr vert="horz" wrap="square" lIns="0" tIns="0" rIns="0" bIns="0" rtlCol="0">
              <a:spAutoFit/>
            </a:bodyPr>
            <a:lstStyle/>
            <a:p>
              <a:pPr marL="8659"/>
              <a:r>
                <a:rPr sz="1200" dirty="0">
                  <a:latin typeface="Arial"/>
                  <a:cs typeface="Arial"/>
                </a:rPr>
                <a:t>Onsite water and public</a:t>
              </a:r>
              <a:r>
                <a:rPr sz="1200" spc="-37" dirty="0">
                  <a:latin typeface="Arial"/>
                  <a:cs typeface="Arial"/>
                </a:rPr>
                <a:t> </a:t>
              </a:r>
              <a:r>
                <a:rPr sz="1200" dirty="0">
                  <a:latin typeface="Arial"/>
                  <a:cs typeface="Arial"/>
                </a:rPr>
                <a:t>sewer</a:t>
              </a:r>
              <a:endParaRPr sz="1200">
                <a:latin typeface="Arial"/>
                <a:cs typeface="Arial"/>
              </a:endParaRPr>
            </a:p>
          </p:txBody>
        </p:sp>
        <p:sp>
          <p:nvSpPr>
            <p:cNvPr id="19" name="object 19"/>
            <p:cNvSpPr txBox="1"/>
            <p:nvPr/>
          </p:nvSpPr>
          <p:spPr>
            <a:xfrm>
              <a:off x="5048331" y="3224583"/>
              <a:ext cx="3505730" cy="184666"/>
            </a:xfrm>
            <a:prstGeom prst="rect">
              <a:avLst/>
            </a:prstGeom>
          </p:spPr>
          <p:txBody>
            <a:bodyPr vert="horz" wrap="square" lIns="0" tIns="0" rIns="0" bIns="0" rtlCol="0">
              <a:spAutoFit/>
            </a:bodyPr>
            <a:lstStyle/>
            <a:p>
              <a:pPr marL="8659"/>
              <a:r>
                <a:rPr sz="1200" dirty="0">
                  <a:latin typeface="Arial"/>
                  <a:cs typeface="Arial"/>
                </a:rPr>
                <a:t>2000 amp, 120/208 volt, three phase, 4</a:t>
              </a:r>
              <a:r>
                <a:rPr sz="1200" spc="-24" dirty="0">
                  <a:latin typeface="Arial"/>
                  <a:cs typeface="Arial"/>
                </a:rPr>
                <a:t> </a:t>
              </a:r>
              <a:r>
                <a:rPr sz="1200" dirty="0">
                  <a:latin typeface="Arial"/>
                  <a:cs typeface="Arial"/>
                </a:rPr>
                <a:t>wire</a:t>
              </a:r>
            </a:p>
          </p:txBody>
        </p:sp>
        <p:sp>
          <p:nvSpPr>
            <p:cNvPr id="21" name="object 21"/>
            <p:cNvSpPr txBox="1"/>
            <p:nvPr/>
          </p:nvSpPr>
          <p:spPr>
            <a:xfrm>
              <a:off x="5048322" y="527528"/>
              <a:ext cx="3920067" cy="382156"/>
            </a:xfrm>
            <a:prstGeom prst="rect">
              <a:avLst/>
            </a:prstGeom>
          </p:spPr>
          <p:txBody>
            <a:bodyPr vert="horz" wrap="square" lIns="0" tIns="0" rIns="0" bIns="0" rtlCol="0">
              <a:spAutoFit/>
            </a:bodyPr>
            <a:lstStyle/>
            <a:p>
              <a:pPr marL="8659"/>
              <a:r>
                <a:rPr sz="1200" dirty="0">
                  <a:latin typeface="Arial"/>
                  <a:cs typeface="Arial"/>
                </a:rPr>
                <a:t>1930, 1958, 1987,</a:t>
              </a:r>
              <a:r>
                <a:rPr sz="1200" spc="-44" dirty="0">
                  <a:latin typeface="Arial"/>
                  <a:cs typeface="Arial"/>
                </a:rPr>
                <a:t> </a:t>
              </a:r>
              <a:r>
                <a:rPr sz="1200" dirty="0">
                  <a:latin typeface="Arial"/>
                  <a:cs typeface="Arial"/>
                </a:rPr>
                <a:t>1995</a:t>
              </a:r>
              <a:endParaRPr sz="1200">
                <a:latin typeface="Arial"/>
                <a:cs typeface="Arial"/>
              </a:endParaRPr>
            </a:p>
            <a:p>
              <a:pPr marL="8659">
                <a:spcBef>
                  <a:spcPts val="89"/>
                </a:spcBef>
              </a:pPr>
              <a:r>
                <a:rPr sz="1200" dirty="0">
                  <a:latin typeface="Arial"/>
                  <a:cs typeface="Arial"/>
                </a:rPr>
                <a:t>Eligible for 20-year State Reimbursement in</a:t>
              </a:r>
              <a:r>
                <a:rPr sz="1200" spc="-17" dirty="0">
                  <a:latin typeface="Arial"/>
                  <a:cs typeface="Arial"/>
                </a:rPr>
                <a:t> </a:t>
              </a:r>
              <a:r>
                <a:rPr sz="1200" dirty="0">
                  <a:latin typeface="Arial"/>
                  <a:cs typeface="Arial"/>
                </a:rPr>
                <a:t>2015</a:t>
              </a:r>
              <a:endParaRPr sz="1200">
                <a:latin typeface="Arial"/>
                <a:cs typeface="Arial"/>
              </a:endParaRPr>
            </a:p>
          </p:txBody>
        </p:sp>
        <p:sp>
          <p:nvSpPr>
            <p:cNvPr id="22" name="object 22"/>
            <p:cNvSpPr txBox="1"/>
            <p:nvPr/>
          </p:nvSpPr>
          <p:spPr>
            <a:xfrm>
              <a:off x="5048322" y="931671"/>
              <a:ext cx="5763619" cy="568745"/>
            </a:xfrm>
            <a:prstGeom prst="rect">
              <a:avLst/>
            </a:prstGeom>
          </p:spPr>
          <p:txBody>
            <a:bodyPr vert="horz" wrap="square" lIns="0" tIns="0" rIns="0" bIns="0" rtlCol="0">
              <a:spAutoFit/>
            </a:bodyPr>
            <a:lstStyle/>
            <a:p>
              <a:pPr marL="8659"/>
              <a:r>
                <a:rPr sz="1200" dirty="0">
                  <a:latin typeface="Arial"/>
                  <a:cs typeface="Arial"/>
                </a:rPr>
                <a:t>36 Congo Road, Gilbertsville, PA</a:t>
              </a:r>
              <a:r>
                <a:rPr sz="1200" spc="-20" dirty="0">
                  <a:latin typeface="Arial"/>
                  <a:cs typeface="Arial"/>
                </a:rPr>
                <a:t> </a:t>
              </a:r>
              <a:r>
                <a:rPr sz="1200" dirty="0">
                  <a:latin typeface="Arial"/>
                  <a:cs typeface="Arial"/>
                </a:rPr>
                <a:t>19525-9205</a:t>
              </a:r>
            </a:p>
            <a:p>
              <a:pPr marL="8659" marR="3464">
                <a:lnSpc>
                  <a:spcPct val="103600"/>
                </a:lnSpc>
              </a:pPr>
              <a:r>
                <a:rPr sz="1200" dirty="0">
                  <a:latin typeface="Arial"/>
                  <a:cs typeface="Arial"/>
                </a:rPr>
                <a:t>16 acres; located in a residential area with paved drives and parking  areas, athletic fields and play</a:t>
              </a:r>
              <a:r>
                <a:rPr sz="1200" spc="-31" dirty="0">
                  <a:latin typeface="Arial"/>
                  <a:cs typeface="Arial"/>
                </a:rPr>
                <a:t> </a:t>
              </a:r>
              <a:r>
                <a:rPr sz="1200" dirty="0">
                  <a:latin typeface="Arial"/>
                  <a:cs typeface="Arial"/>
                </a:rPr>
                <a:t>areas.</a:t>
              </a:r>
            </a:p>
          </p:txBody>
        </p:sp>
      </p:grpSp>
      <p:sp>
        <p:nvSpPr>
          <p:cNvPr id="23" name="object 23"/>
          <p:cNvSpPr/>
          <p:nvPr/>
        </p:nvSpPr>
        <p:spPr>
          <a:xfrm flipV="1">
            <a:off x="154895" y="475360"/>
            <a:ext cx="1880513" cy="97214"/>
          </a:xfrm>
          <a:custGeom>
            <a:avLst/>
            <a:gdLst/>
            <a:ahLst/>
            <a:cxnLst/>
            <a:rect l="l" t="t" r="r" b="b"/>
            <a:pathLst>
              <a:path w="6370320">
                <a:moveTo>
                  <a:pt x="0" y="0"/>
                </a:moveTo>
                <a:lnTo>
                  <a:pt x="6370320" y="0"/>
                </a:lnTo>
              </a:path>
            </a:pathLst>
          </a:custGeom>
          <a:ln w="24383">
            <a:solidFill>
              <a:srgbClr val="000000"/>
            </a:solidFill>
          </a:ln>
        </p:spPr>
        <p:txBody>
          <a:bodyPr wrap="square" lIns="0" tIns="0" rIns="0" bIns="0" rtlCol="0"/>
          <a:lstStyle/>
          <a:p>
            <a:endParaRPr sz="1227"/>
          </a:p>
        </p:txBody>
      </p:sp>
      <p:sp>
        <p:nvSpPr>
          <p:cNvPr id="24" name="object 24"/>
          <p:cNvSpPr txBox="1">
            <a:spLocks noGrp="1"/>
          </p:cNvSpPr>
          <p:nvPr>
            <p:ph type="ftr" sz="quarter" idx="4294967295"/>
          </p:nvPr>
        </p:nvSpPr>
        <p:spPr>
          <a:xfrm>
            <a:off x="615415" y="6587224"/>
            <a:ext cx="4345897" cy="102592"/>
          </a:xfrm>
          <a:prstGeom prst="rect">
            <a:avLst/>
          </a:prstGeom>
        </p:spPr>
        <p:txBody>
          <a:bodyPr vert="horz" wrap="square" lIns="0" tIns="0" rIns="0" bIns="0" rtlCol="0">
            <a:spAutoFit/>
          </a:bodyPr>
          <a:lstStyle/>
          <a:p>
            <a:pPr marL="8659">
              <a:lnSpc>
                <a:spcPts val="753"/>
              </a:lnSpc>
            </a:pPr>
            <a:r>
              <a:rPr sz="1000" spc="-3" dirty="0">
                <a:latin typeface="Arial"/>
                <a:cs typeface="Arial"/>
              </a:rPr>
              <a:t>BOYERTOWN AREA</a:t>
            </a:r>
            <a:r>
              <a:rPr sz="1000" spc="-48" dirty="0">
                <a:latin typeface="Arial"/>
                <a:cs typeface="Arial"/>
              </a:rPr>
              <a:t> </a:t>
            </a:r>
            <a:r>
              <a:rPr sz="1000" spc="-3" dirty="0">
                <a:latin typeface="Arial"/>
                <a:cs typeface="Arial"/>
              </a:rPr>
              <a:t>S.D.</a:t>
            </a:r>
          </a:p>
        </p:txBody>
      </p:sp>
      <p:sp>
        <p:nvSpPr>
          <p:cNvPr id="25" name="object 25"/>
          <p:cNvSpPr txBox="1">
            <a:spLocks noGrp="1"/>
          </p:cNvSpPr>
          <p:nvPr>
            <p:ph type="sldNum" sz="quarter" idx="4294967295"/>
          </p:nvPr>
        </p:nvSpPr>
        <p:spPr>
          <a:xfrm>
            <a:off x="5696667" y="6587224"/>
            <a:ext cx="5829585" cy="102592"/>
          </a:xfrm>
          <a:prstGeom prst="rect">
            <a:avLst/>
          </a:prstGeom>
        </p:spPr>
        <p:txBody>
          <a:bodyPr vert="horz" wrap="square" lIns="0" tIns="0" rIns="0" bIns="0" rtlCol="0">
            <a:spAutoFit/>
          </a:bodyPr>
          <a:lstStyle/>
          <a:p>
            <a:pPr marL="56283">
              <a:lnSpc>
                <a:spcPts val="753"/>
              </a:lnSpc>
            </a:pPr>
            <a:r>
              <a:rPr sz="1000" spc="-3" dirty="0">
                <a:latin typeface="Arial"/>
                <a:cs typeface="Arial"/>
              </a:rPr>
              <a:t>FEASIBILITY STUDY   AUGUST 2012   EI ASSOCIATES  </a:t>
            </a:r>
            <a:r>
              <a:rPr sz="1000" spc="27" dirty="0">
                <a:latin typeface="Arial"/>
                <a:cs typeface="Arial"/>
              </a:rPr>
              <a:t> </a:t>
            </a:r>
            <a:r>
              <a:rPr sz="1000" spc="-3" dirty="0">
                <a:latin typeface="Arial"/>
                <a:cs typeface="Arial"/>
              </a:rPr>
              <a:t>III-69</a:t>
            </a:r>
          </a:p>
        </p:txBody>
      </p:sp>
      <p:sp>
        <p:nvSpPr>
          <p:cNvPr id="27" name="object 2"/>
          <p:cNvSpPr txBox="1"/>
          <p:nvPr/>
        </p:nvSpPr>
        <p:spPr>
          <a:xfrm>
            <a:off x="1816805" y="6687097"/>
            <a:ext cx="9942058" cy="153888"/>
          </a:xfrm>
          <a:prstGeom prst="rect">
            <a:avLst/>
          </a:prstGeom>
        </p:spPr>
        <p:txBody>
          <a:bodyPr vert="horz" wrap="square" lIns="0" tIns="0" rIns="0" bIns="0" rtlCol="0">
            <a:spAutoFit/>
          </a:bodyPr>
          <a:lstStyle/>
          <a:p>
            <a:pPr marR="35560" algn="ctr">
              <a:lnSpc>
                <a:spcPct val="100000"/>
              </a:lnSpc>
            </a:pPr>
            <a:r>
              <a:rPr sz="1000" spc="-5" dirty="0">
                <a:latin typeface="Calibri"/>
                <a:cs typeface="Calibri"/>
              </a:rPr>
              <a:t>Gilbertsville</a:t>
            </a:r>
            <a:r>
              <a:rPr sz="1000" spc="-55" dirty="0">
                <a:latin typeface="Calibri"/>
                <a:cs typeface="Calibri"/>
              </a:rPr>
              <a:t> </a:t>
            </a:r>
            <a:r>
              <a:rPr sz="1000" spc="-5" dirty="0" smtClean="0">
                <a:latin typeface="Calibri"/>
                <a:cs typeface="Calibri"/>
              </a:rPr>
              <a:t>Elementary</a:t>
            </a:r>
            <a:r>
              <a:rPr lang="en-US" sz="1000" dirty="0">
                <a:latin typeface="Calibri"/>
                <a:cs typeface="Calibri"/>
              </a:rPr>
              <a:t> </a:t>
            </a:r>
            <a:r>
              <a:rPr lang="en-US" sz="1000" dirty="0" smtClean="0">
                <a:latin typeface="Calibri"/>
                <a:cs typeface="Calibri"/>
              </a:rPr>
              <a:t>- </a:t>
            </a:r>
            <a:r>
              <a:rPr sz="1000" spc="-5" dirty="0" smtClean="0">
                <a:latin typeface="Calibri"/>
                <a:cs typeface="Calibri"/>
              </a:rPr>
              <a:t>2012 </a:t>
            </a:r>
            <a:r>
              <a:rPr sz="1000" spc="-5" dirty="0">
                <a:latin typeface="Calibri"/>
                <a:cs typeface="Calibri"/>
              </a:rPr>
              <a:t>District Wide Feasibility</a:t>
            </a:r>
            <a:r>
              <a:rPr sz="1000" spc="-15" dirty="0">
                <a:latin typeface="Calibri"/>
                <a:cs typeface="Calibri"/>
              </a:rPr>
              <a:t> </a:t>
            </a:r>
            <a:r>
              <a:rPr sz="1000" spc="-5" dirty="0" smtClean="0">
                <a:latin typeface="Calibri"/>
                <a:cs typeface="Calibri"/>
              </a:rPr>
              <a:t>Study</a:t>
            </a:r>
            <a:r>
              <a:rPr lang="en-US" sz="1000" spc="-5" dirty="0" smtClean="0">
                <a:latin typeface="Calibri"/>
                <a:cs typeface="Calibri"/>
              </a:rPr>
              <a:t>                                                                                                   </a:t>
            </a:r>
            <a:r>
              <a:rPr sz="1000" spc="-5" dirty="0" smtClean="0">
                <a:latin typeface="Calibri"/>
                <a:cs typeface="Calibri"/>
              </a:rPr>
              <a:t>Full </a:t>
            </a:r>
            <a:r>
              <a:rPr sz="1000" spc="-5" dirty="0">
                <a:latin typeface="Calibri"/>
                <a:cs typeface="Calibri"/>
              </a:rPr>
              <a:t>study can be found at  </a:t>
            </a:r>
            <a:r>
              <a:rPr sz="1000" u="heavy" spc="-5" dirty="0">
                <a:solidFill>
                  <a:srgbClr val="0462C1"/>
                </a:solidFill>
                <a:latin typeface="Calibri"/>
                <a:cs typeface="Calibri"/>
                <a:hlinkClick r:id="rId3"/>
              </a:rPr>
              <a:t>http://</a:t>
            </a:r>
            <a:r>
              <a:rPr sz="1000" u="heavy" spc="-5" dirty="0" smtClean="0">
                <a:solidFill>
                  <a:srgbClr val="0462C1"/>
                </a:solidFill>
                <a:latin typeface="Calibri"/>
                <a:cs typeface="Calibri"/>
                <a:hlinkClick r:id="rId3"/>
              </a:rPr>
              <a:t>www.boyertownasd.org/Page/4373</a:t>
            </a:r>
            <a:r>
              <a:rPr lang="en-US" sz="1000" u="heavy" spc="-5" dirty="0" smtClean="0">
                <a:solidFill>
                  <a:srgbClr val="0462C1"/>
                </a:solidFill>
                <a:latin typeface="Calibri"/>
                <a:cs typeface="Calibri"/>
              </a:rPr>
              <a:t>      </a:t>
            </a:r>
            <a:endParaRPr sz="1000" dirty="0">
              <a:latin typeface="Calibri"/>
              <a:cs typeface="Calibri"/>
            </a:endParaRPr>
          </a:p>
        </p:txBody>
      </p:sp>
    </p:spTree>
    <p:extLst>
      <p:ext uri="{BB962C8B-B14F-4D97-AF65-F5344CB8AC3E}">
        <p14:creationId xmlns:p14="http://schemas.microsoft.com/office/powerpoint/2010/main" val="155568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bject 20"/>
          <p:cNvSpPr txBox="1"/>
          <p:nvPr/>
        </p:nvSpPr>
        <p:spPr>
          <a:xfrm>
            <a:off x="344904" y="386322"/>
            <a:ext cx="2566737" cy="738664"/>
          </a:xfrm>
          <a:prstGeom prst="rect">
            <a:avLst/>
          </a:prstGeom>
        </p:spPr>
        <p:txBody>
          <a:bodyPr vert="horz" wrap="square" lIns="0" tIns="0" rIns="0" bIns="0" rtlCol="0">
            <a:spAutoFit/>
          </a:bodyPr>
          <a:lstStyle/>
          <a:p>
            <a:pPr marL="11689"/>
            <a:r>
              <a:rPr sz="1200" b="1" dirty="0">
                <a:latin typeface="Arial"/>
                <a:cs typeface="Arial"/>
              </a:rPr>
              <a:t>GENERAL</a:t>
            </a:r>
            <a:r>
              <a:rPr sz="1200" b="1" spc="-48" dirty="0">
                <a:latin typeface="Arial"/>
                <a:cs typeface="Arial"/>
              </a:rPr>
              <a:t> </a:t>
            </a:r>
            <a:r>
              <a:rPr sz="1200" b="1" dirty="0">
                <a:latin typeface="Arial"/>
                <a:cs typeface="Arial"/>
              </a:rPr>
              <a:t>DATA</a:t>
            </a:r>
            <a:endParaRPr sz="1200" dirty="0">
              <a:latin typeface="Arial"/>
              <a:cs typeface="Arial"/>
            </a:endParaRPr>
          </a:p>
          <a:p>
            <a:pPr>
              <a:spcBef>
                <a:spcPts val="39"/>
              </a:spcBef>
            </a:pPr>
            <a:endParaRPr sz="1200" dirty="0">
              <a:latin typeface="Times New Roman"/>
              <a:cs typeface="Times New Roman"/>
            </a:endParaRPr>
          </a:p>
          <a:p>
            <a:pPr marL="8659"/>
            <a:r>
              <a:rPr sz="1200" b="1" dirty="0">
                <a:latin typeface="Arial"/>
                <a:cs typeface="Arial"/>
              </a:rPr>
              <a:t>New Hanover-Upper Frederick Elementary</a:t>
            </a:r>
            <a:r>
              <a:rPr sz="1200" b="1" spc="-72" dirty="0">
                <a:latin typeface="Arial"/>
                <a:cs typeface="Arial"/>
              </a:rPr>
              <a:t> </a:t>
            </a:r>
            <a:r>
              <a:rPr sz="1200" b="1" dirty="0">
                <a:latin typeface="Arial"/>
                <a:cs typeface="Arial"/>
              </a:rPr>
              <a:t>School</a:t>
            </a:r>
            <a:endParaRPr sz="1200" dirty="0">
              <a:latin typeface="Arial"/>
              <a:cs typeface="Arial"/>
            </a:endParaRPr>
          </a:p>
        </p:txBody>
      </p:sp>
      <p:grpSp>
        <p:nvGrpSpPr>
          <p:cNvPr id="28" name="Group 27"/>
          <p:cNvGrpSpPr/>
          <p:nvPr/>
        </p:nvGrpSpPr>
        <p:grpSpPr>
          <a:xfrm>
            <a:off x="3493734" y="755654"/>
            <a:ext cx="7960129" cy="5308262"/>
            <a:chOff x="3493734" y="755654"/>
            <a:chExt cx="7960129" cy="4953880"/>
          </a:xfrm>
        </p:grpSpPr>
        <p:sp>
          <p:nvSpPr>
            <p:cNvPr id="2" name="object 2"/>
            <p:cNvSpPr txBox="1"/>
            <p:nvPr/>
          </p:nvSpPr>
          <p:spPr>
            <a:xfrm>
              <a:off x="3493734" y="759351"/>
              <a:ext cx="481865" cy="184666"/>
            </a:xfrm>
            <a:prstGeom prst="rect">
              <a:avLst/>
            </a:prstGeom>
          </p:spPr>
          <p:txBody>
            <a:bodyPr vert="horz" wrap="square" lIns="0" tIns="0" rIns="0" bIns="0" rtlCol="0">
              <a:spAutoFit/>
            </a:bodyPr>
            <a:lstStyle/>
            <a:p>
              <a:pPr marL="8659"/>
              <a:r>
                <a:rPr sz="1200" b="1" dirty="0">
                  <a:latin typeface="Arial"/>
                  <a:cs typeface="Arial"/>
                </a:rPr>
                <a:t>Built:</a:t>
              </a:r>
              <a:endParaRPr sz="1200">
                <a:latin typeface="Arial"/>
                <a:cs typeface="Arial"/>
              </a:endParaRPr>
            </a:p>
          </p:txBody>
        </p:sp>
        <p:sp>
          <p:nvSpPr>
            <p:cNvPr id="3" name="object 3"/>
            <p:cNvSpPr txBox="1"/>
            <p:nvPr/>
          </p:nvSpPr>
          <p:spPr>
            <a:xfrm>
              <a:off x="3493734" y="1167281"/>
              <a:ext cx="413367" cy="184666"/>
            </a:xfrm>
            <a:prstGeom prst="rect">
              <a:avLst/>
            </a:prstGeom>
          </p:spPr>
          <p:txBody>
            <a:bodyPr vert="horz" wrap="square" lIns="0" tIns="0" rIns="0" bIns="0" rtlCol="0">
              <a:spAutoFit/>
            </a:bodyPr>
            <a:lstStyle/>
            <a:p>
              <a:pPr marL="8659"/>
              <a:r>
                <a:rPr sz="1200" b="1" dirty="0">
                  <a:latin typeface="Arial"/>
                  <a:cs typeface="Arial"/>
                </a:rPr>
                <a:t>Site:</a:t>
              </a:r>
              <a:endParaRPr sz="1200">
                <a:latin typeface="Arial"/>
                <a:cs typeface="Arial"/>
              </a:endParaRPr>
            </a:p>
          </p:txBody>
        </p:sp>
        <p:sp>
          <p:nvSpPr>
            <p:cNvPr id="4" name="object 4"/>
            <p:cNvSpPr txBox="1"/>
            <p:nvPr/>
          </p:nvSpPr>
          <p:spPr>
            <a:xfrm>
              <a:off x="3493734" y="1694708"/>
              <a:ext cx="872134" cy="184666"/>
            </a:xfrm>
            <a:prstGeom prst="rect">
              <a:avLst/>
            </a:prstGeom>
          </p:spPr>
          <p:txBody>
            <a:bodyPr vert="horz" wrap="square" lIns="0" tIns="0" rIns="0" bIns="0" rtlCol="0">
              <a:spAutoFit/>
            </a:bodyPr>
            <a:lstStyle/>
            <a:p>
              <a:pPr marL="8659"/>
              <a:r>
                <a:rPr sz="1200" b="1" dirty="0">
                  <a:latin typeface="Arial"/>
                  <a:cs typeface="Arial"/>
                </a:rPr>
                <a:t>Structure:</a:t>
              </a:r>
              <a:endParaRPr sz="1200">
                <a:latin typeface="Arial"/>
                <a:cs typeface="Arial"/>
              </a:endParaRPr>
            </a:p>
          </p:txBody>
        </p:sp>
        <p:sp>
          <p:nvSpPr>
            <p:cNvPr id="5" name="object 5"/>
            <p:cNvSpPr txBox="1"/>
            <p:nvPr/>
          </p:nvSpPr>
          <p:spPr>
            <a:xfrm>
              <a:off x="3493734" y="2399010"/>
              <a:ext cx="1263201" cy="184666"/>
            </a:xfrm>
            <a:prstGeom prst="rect">
              <a:avLst/>
            </a:prstGeom>
          </p:spPr>
          <p:txBody>
            <a:bodyPr vert="horz" wrap="square" lIns="0" tIns="0" rIns="0" bIns="0" rtlCol="0">
              <a:spAutoFit/>
            </a:bodyPr>
            <a:lstStyle/>
            <a:p>
              <a:pPr marL="8659"/>
              <a:r>
                <a:rPr sz="1200" b="1" dirty="0">
                  <a:latin typeface="Arial"/>
                  <a:cs typeface="Arial"/>
                </a:rPr>
                <a:t>HVAC</a:t>
              </a:r>
              <a:r>
                <a:rPr sz="1200" b="1" spc="-51" dirty="0">
                  <a:latin typeface="Arial"/>
                  <a:cs typeface="Arial"/>
                </a:rPr>
                <a:t> </a:t>
              </a:r>
              <a:r>
                <a:rPr sz="1200" b="1" dirty="0">
                  <a:latin typeface="Arial"/>
                  <a:cs typeface="Arial"/>
                </a:rPr>
                <a:t>System:</a:t>
              </a:r>
              <a:endParaRPr sz="1200" dirty="0">
                <a:latin typeface="Arial"/>
                <a:cs typeface="Arial"/>
              </a:endParaRPr>
            </a:p>
          </p:txBody>
        </p:sp>
        <p:sp>
          <p:nvSpPr>
            <p:cNvPr id="6" name="object 6"/>
            <p:cNvSpPr txBox="1"/>
            <p:nvPr/>
          </p:nvSpPr>
          <p:spPr>
            <a:xfrm>
              <a:off x="3493734" y="3018268"/>
              <a:ext cx="1566656" cy="184666"/>
            </a:xfrm>
            <a:prstGeom prst="rect">
              <a:avLst/>
            </a:prstGeom>
          </p:spPr>
          <p:txBody>
            <a:bodyPr vert="horz" wrap="square" lIns="0" tIns="0" rIns="0" bIns="0" rtlCol="0">
              <a:spAutoFit/>
            </a:bodyPr>
            <a:lstStyle/>
            <a:p>
              <a:pPr marL="8659"/>
              <a:r>
                <a:rPr sz="1200" b="1" dirty="0">
                  <a:latin typeface="Arial"/>
                  <a:cs typeface="Arial"/>
                </a:rPr>
                <a:t>Plumbing</a:t>
              </a:r>
              <a:r>
                <a:rPr sz="1200" b="1" spc="-48" dirty="0">
                  <a:latin typeface="Arial"/>
                  <a:cs typeface="Arial"/>
                </a:rPr>
                <a:t> </a:t>
              </a:r>
              <a:r>
                <a:rPr sz="1200" b="1" dirty="0">
                  <a:latin typeface="Arial"/>
                  <a:cs typeface="Arial"/>
                </a:rPr>
                <a:t>Service:</a:t>
              </a:r>
              <a:endParaRPr sz="1200">
                <a:latin typeface="Arial"/>
                <a:cs typeface="Arial"/>
              </a:endParaRPr>
            </a:p>
          </p:txBody>
        </p:sp>
        <p:sp>
          <p:nvSpPr>
            <p:cNvPr id="7" name="object 7"/>
            <p:cNvSpPr txBox="1"/>
            <p:nvPr/>
          </p:nvSpPr>
          <p:spPr>
            <a:xfrm>
              <a:off x="3493734" y="3286970"/>
              <a:ext cx="1547541" cy="184666"/>
            </a:xfrm>
            <a:prstGeom prst="rect">
              <a:avLst/>
            </a:prstGeom>
          </p:spPr>
          <p:txBody>
            <a:bodyPr vert="horz" wrap="square" lIns="0" tIns="0" rIns="0" bIns="0" rtlCol="0">
              <a:spAutoFit/>
            </a:bodyPr>
            <a:lstStyle/>
            <a:p>
              <a:pPr marL="8659"/>
              <a:r>
                <a:rPr sz="1200" b="1" dirty="0">
                  <a:latin typeface="Arial"/>
                  <a:cs typeface="Arial"/>
                </a:rPr>
                <a:t>Electrical</a:t>
              </a:r>
              <a:r>
                <a:rPr sz="1200" b="1" spc="-48" dirty="0">
                  <a:latin typeface="Arial"/>
                  <a:cs typeface="Arial"/>
                </a:rPr>
                <a:t> </a:t>
              </a:r>
              <a:r>
                <a:rPr sz="1200" b="1" dirty="0">
                  <a:latin typeface="Arial"/>
                  <a:cs typeface="Arial"/>
                </a:rPr>
                <a:t>Service:</a:t>
              </a:r>
              <a:endParaRPr sz="1200">
                <a:latin typeface="Arial"/>
                <a:cs typeface="Arial"/>
              </a:endParaRPr>
            </a:p>
          </p:txBody>
        </p:sp>
        <p:sp>
          <p:nvSpPr>
            <p:cNvPr id="8" name="object 8"/>
            <p:cNvSpPr txBox="1"/>
            <p:nvPr/>
          </p:nvSpPr>
          <p:spPr>
            <a:xfrm>
              <a:off x="3493734" y="3665308"/>
              <a:ext cx="813993" cy="184666"/>
            </a:xfrm>
            <a:prstGeom prst="rect">
              <a:avLst/>
            </a:prstGeom>
          </p:spPr>
          <p:txBody>
            <a:bodyPr vert="horz" wrap="square" lIns="0" tIns="0" rIns="0" bIns="0" rtlCol="0">
              <a:spAutoFit/>
            </a:bodyPr>
            <a:lstStyle/>
            <a:p>
              <a:pPr marL="8659"/>
              <a:r>
                <a:rPr sz="1200" b="1" dirty="0">
                  <a:latin typeface="Arial"/>
                  <a:cs typeface="Arial"/>
                </a:rPr>
                <a:t>Systems:</a:t>
              </a:r>
              <a:endParaRPr sz="1200">
                <a:latin typeface="Arial"/>
                <a:cs typeface="Arial"/>
              </a:endParaRPr>
            </a:p>
          </p:txBody>
        </p:sp>
        <p:sp>
          <p:nvSpPr>
            <p:cNvPr id="9" name="object 9"/>
            <p:cNvSpPr txBox="1"/>
            <p:nvPr/>
          </p:nvSpPr>
          <p:spPr>
            <a:xfrm>
              <a:off x="3558246" y="4567307"/>
              <a:ext cx="1615241" cy="184666"/>
            </a:xfrm>
            <a:prstGeom prst="rect">
              <a:avLst/>
            </a:prstGeom>
          </p:spPr>
          <p:txBody>
            <a:bodyPr vert="horz" wrap="square" lIns="0" tIns="0" rIns="0" bIns="0" rtlCol="0">
              <a:spAutoFit/>
            </a:bodyPr>
            <a:lstStyle/>
            <a:p>
              <a:pPr marL="8659"/>
              <a:r>
                <a:rPr sz="1200" b="1" dirty="0">
                  <a:latin typeface="Arial"/>
                  <a:cs typeface="Arial"/>
                </a:rPr>
                <a:t>Architectural</a:t>
              </a:r>
              <a:r>
                <a:rPr sz="1200" b="1" spc="-48" dirty="0">
                  <a:latin typeface="Arial"/>
                  <a:cs typeface="Arial"/>
                </a:rPr>
                <a:t> </a:t>
              </a:r>
              <a:r>
                <a:rPr sz="1200" b="1" dirty="0">
                  <a:latin typeface="Arial"/>
                  <a:cs typeface="Arial"/>
                </a:rPr>
                <a:t>Area:</a:t>
              </a:r>
              <a:endParaRPr sz="1200" dirty="0">
                <a:latin typeface="Arial"/>
                <a:cs typeface="Arial"/>
              </a:endParaRPr>
            </a:p>
          </p:txBody>
        </p:sp>
        <p:sp>
          <p:nvSpPr>
            <p:cNvPr id="10" name="object 10"/>
            <p:cNvSpPr txBox="1"/>
            <p:nvPr/>
          </p:nvSpPr>
          <p:spPr>
            <a:xfrm>
              <a:off x="3526426" y="4862324"/>
              <a:ext cx="2113830" cy="184666"/>
            </a:xfrm>
            <a:prstGeom prst="rect">
              <a:avLst/>
            </a:prstGeom>
          </p:spPr>
          <p:txBody>
            <a:bodyPr vert="horz" wrap="square" lIns="0" tIns="0" rIns="0" bIns="0" rtlCol="0">
              <a:spAutoFit/>
            </a:bodyPr>
            <a:lstStyle/>
            <a:p>
              <a:pPr marL="8659"/>
              <a:r>
                <a:rPr sz="1200" b="1" dirty="0">
                  <a:latin typeface="Arial"/>
                  <a:cs typeface="Arial"/>
                </a:rPr>
                <a:t>PDE Replacement</a:t>
              </a:r>
              <a:r>
                <a:rPr sz="1200" b="1" spc="-41" dirty="0">
                  <a:latin typeface="Arial"/>
                  <a:cs typeface="Arial"/>
                </a:rPr>
                <a:t> </a:t>
              </a:r>
              <a:r>
                <a:rPr sz="1200" b="1" dirty="0">
                  <a:latin typeface="Arial"/>
                  <a:cs typeface="Arial"/>
                </a:rPr>
                <a:t>Value:</a:t>
              </a:r>
              <a:endParaRPr sz="1200" dirty="0">
                <a:latin typeface="Arial"/>
                <a:cs typeface="Arial"/>
              </a:endParaRPr>
            </a:p>
          </p:txBody>
        </p:sp>
        <p:sp>
          <p:nvSpPr>
            <p:cNvPr id="11" name="object 11"/>
            <p:cNvSpPr txBox="1"/>
            <p:nvPr/>
          </p:nvSpPr>
          <p:spPr>
            <a:xfrm>
              <a:off x="6791825" y="5046990"/>
              <a:ext cx="913551" cy="184666"/>
            </a:xfrm>
            <a:prstGeom prst="rect">
              <a:avLst/>
            </a:prstGeom>
          </p:spPr>
          <p:txBody>
            <a:bodyPr vert="horz" wrap="square" lIns="0" tIns="0" rIns="0" bIns="0" rtlCol="0">
              <a:spAutoFit/>
            </a:bodyPr>
            <a:lstStyle/>
            <a:p>
              <a:pPr marL="8659"/>
              <a:r>
                <a:rPr sz="1200" spc="-3" dirty="0">
                  <a:latin typeface="Arial"/>
                  <a:cs typeface="Arial"/>
                </a:rPr>
                <a:t>( 20% Rule</a:t>
              </a:r>
              <a:r>
                <a:rPr sz="1200" spc="-55" dirty="0">
                  <a:latin typeface="Arial"/>
                  <a:cs typeface="Arial"/>
                </a:rPr>
                <a:t> </a:t>
              </a:r>
              <a:r>
                <a:rPr sz="1200" spc="-3" dirty="0">
                  <a:latin typeface="Arial"/>
                  <a:cs typeface="Arial"/>
                </a:rPr>
                <a:t>)</a:t>
              </a:r>
              <a:endParaRPr sz="1200" dirty="0">
                <a:latin typeface="Arial"/>
                <a:cs typeface="Arial"/>
              </a:endParaRPr>
            </a:p>
          </p:txBody>
        </p:sp>
        <p:sp>
          <p:nvSpPr>
            <p:cNvPr id="12" name="object 12"/>
            <p:cNvSpPr txBox="1"/>
            <p:nvPr/>
          </p:nvSpPr>
          <p:spPr>
            <a:xfrm>
              <a:off x="3493734" y="5524868"/>
              <a:ext cx="1703649" cy="184666"/>
            </a:xfrm>
            <a:prstGeom prst="rect">
              <a:avLst/>
            </a:prstGeom>
          </p:spPr>
          <p:txBody>
            <a:bodyPr vert="horz" wrap="square" lIns="0" tIns="0" rIns="0" bIns="0" rtlCol="0">
              <a:spAutoFit/>
            </a:bodyPr>
            <a:lstStyle/>
            <a:p>
              <a:pPr marL="8659"/>
              <a:r>
                <a:rPr sz="1200" b="1" dirty="0">
                  <a:latin typeface="Arial"/>
                  <a:cs typeface="Arial"/>
                </a:rPr>
                <a:t>PDE Total</a:t>
              </a:r>
              <a:r>
                <a:rPr sz="1200" b="1" spc="-44" dirty="0">
                  <a:latin typeface="Arial"/>
                  <a:cs typeface="Arial"/>
                </a:rPr>
                <a:t> </a:t>
              </a:r>
              <a:r>
                <a:rPr sz="1200" b="1" dirty="0">
                  <a:latin typeface="Arial"/>
                  <a:cs typeface="Arial"/>
                </a:rPr>
                <a:t>Capacity:</a:t>
              </a:r>
              <a:endParaRPr sz="1200">
                <a:latin typeface="Arial"/>
                <a:cs typeface="Arial"/>
              </a:endParaRPr>
            </a:p>
          </p:txBody>
        </p:sp>
        <p:sp>
          <p:nvSpPr>
            <p:cNvPr id="13" name="object 13"/>
            <p:cNvSpPr txBox="1"/>
            <p:nvPr/>
          </p:nvSpPr>
          <p:spPr>
            <a:xfrm>
              <a:off x="5755125" y="5521126"/>
              <a:ext cx="325755" cy="184666"/>
            </a:xfrm>
            <a:prstGeom prst="rect">
              <a:avLst/>
            </a:prstGeom>
          </p:spPr>
          <p:txBody>
            <a:bodyPr vert="horz" wrap="square" lIns="0" tIns="0" rIns="0" bIns="0" rtlCol="0">
              <a:spAutoFit/>
            </a:bodyPr>
            <a:lstStyle/>
            <a:p>
              <a:pPr marL="8659"/>
              <a:r>
                <a:rPr sz="1200" dirty="0">
                  <a:latin typeface="Arial"/>
                  <a:cs typeface="Arial"/>
                </a:rPr>
                <a:t>800</a:t>
              </a:r>
              <a:endParaRPr sz="1200">
                <a:latin typeface="Arial"/>
                <a:cs typeface="Arial"/>
              </a:endParaRPr>
            </a:p>
          </p:txBody>
        </p:sp>
        <p:sp>
          <p:nvSpPr>
            <p:cNvPr id="14" name="object 14"/>
            <p:cNvSpPr txBox="1"/>
            <p:nvPr/>
          </p:nvSpPr>
          <p:spPr>
            <a:xfrm>
              <a:off x="5755007" y="5047163"/>
              <a:ext cx="911958" cy="184666"/>
            </a:xfrm>
            <a:prstGeom prst="rect">
              <a:avLst/>
            </a:prstGeom>
          </p:spPr>
          <p:txBody>
            <a:bodyPr vert="horz" wrap="square" lIns="0" tIns="0" rIns="0" bIns="0" rtlCol="0">
              <a:spAutoFit/>
            </a:bodyPr>
            <a:lstStyle/>
            <a:p>
              <a:pPr marL="8659"/>
              <a:r>
                <a:rPr sz="1200" dirty="0">
                  <a:latin typeface="Arial"/>
                  <a:cs typeface="Arial"/>
                </a:rPr>
                <a:t>$2,561,280</a:t>
              </a:r>
            </a:p>
          </p:txBody>
        </p:sp>
        <p:sp>
          <p:nvSpPr>
            <p:cNvPr id="15" name="object 15"/>
            <p:cNvSpPr txBox="1"/>
            <p:nvPr/>
          </p:nvSpPr>
          <p:spPr>
            <a:xfrm>
              <a:off x="5755123" y="3647854"/>
              <a:ext cx="5670863" cy="1457835"/>
            </a:xfrm>
            <a:prstGeom prst="rect">
              <a:avLst/>
            </a:prstGeom>
          </p:spPr>
          <p:txBody>
            <a:bodyPr vert="horz" wrap="square" lIns="0" tIns="0" rIns="0" bIns="0" rtlCol="0">
              <a:spAutoFit/>
            </a:bodyPr>
            <a:lstStyle/>
            <a:p>
              <a:pPr marL="8659" marR="2372095">
                <a:lnSpc>
                  <a:spcPct val="110000"/>
                </a:lnSpc>
              </a:pPr>
              <a:r>
                <a:rPr sz="1200" dirty="0">
                  <a:latin typeface="Arial"/>
                  <a:cs typeface="Arial"/>
                </a:rPr>
                <a:t>Fire Alarm  Paging/Intercom  Master Clock  Security</a:t>
              </a:r>
            </a:p>
            <a:p>
              <a:pPr marL="8659" marR="1739998">
                <a:lnSpc>
                  <a:spcPts val="989"/>
                </a:lnSpc>
                <a:spcBef>
                  <a:spcPts val="48"/>
                </a:spcBef>
              </a:pPr>
              <a:r>
                <a:rPr sz="1200" dirty="0">
                  <a:latin typeface="Arial"/>
                  <a:cs typeface="Arial"/>
                </a:rPr>
                <a:t>Emergency Lighting and</a:t>
              </a:r>
              <a:r>
                <a:rPr sz="1200" spc="-34" dirty="0">
                  <a:latin typeface="Arial"/>
                  <a:cs typeface="Arial"/>
                </a:rPr>
                <a:t> </a:t>
              </a:r>
              <a:r>
                <a:rPr sz="1200" dirty="0">
                  <a:latin typeface="Arial"/>
                  <a:cs typeface="Arial"/>
                </a:rPr>
                <a:t>Power  District</a:t>
              </a:r>
              <a:r>
                <a:rPr sz="1200" spc="-51" dirty="0">
                  <a:latin typeface="Arial"/>
                  <a:cs typeface="Arial"/>
                </a:rPr>
                <a:t> </a:t>
              </a:r>
              <a:r>
                <a:rPr sz="1200" dirty="0">
                  <a:latin typeface="Arial"/>
                  <a:cs typeface="Arial"/>
                </a:rPr>
                <a:t>Telephone</a:t>
              </a:r>
            </a:p>
            <a:p>
              <a:pPr marL="8659">
                <a:spcBef>
                  <a:spcPts val="41"/>
                </a:spcBef>
              </a:pPr>
              <a:r>
                <a:rPr sz="1200" dirty="0">
                  <a:latin typeface="Arial"/>
                  <a:cs typeface="Arial"/>
                </a:rPr>
                <a:t>Data</a:t>
              </a:r>
              <a:r>
                <a:rPr sz="1200" spc="-55" dirty="0">
                  <a:latin typeface="Arial"/>
                  <a:cs typeface="Arial"/>
                </a:rPr>
                <a:t> </a:t>
              </a:r>
              <a:r>
                <a:rPr sz="1200" dirty="0">
                  <a:latin typeface="Arial"/>
                  <a:cs typeface="Arial"/>
                </a:rPr>
                <a:t>Network</a:t>
              </a:r>
            </a:p>
            <a:p>
              <a:pPr>
                <a:spcBef>
                  <a:spcPts val="1"/>
                </a:spcBef>
              </a:pPr>
              <a:endParaRPr sz="1200" dirty="0">
                <a:latin typeface="Times New Roman"/>
                <a:cs typeface="Times New Roman"/>
              </a:endParaRPr>
            </a:p>
            <a:p>
              <a:pPr marL="8659">
                <a:tabLst>
                  <a:tab pos="425150" algn="l"/>
                </a:tabLst>
              </a:pPr>
              <a:r>
                <a:rPr sz="1200" dirty="0">
                  <a:latin typeface="Arial"/>
                  <a:cs typeface="Arial"/>
                </a:rPr>
                <a:t>90,700	s.f.</a:t>
              </a:r>
            </a:p>
            <a:p>
              <a:pPr>
                <a:spcBef>
                  <a:spcPts val="16"/>
                </a:spcBef>
              </a:pPr>
              <a:endParaRPr sz="1200" dirty="0">
                <a:latin typeface="Times New Roman"/>
                <a:cs typeface="Times New Roman"/>
              </a:endParaRPr>
            </a:p>
            <a:p>
              <a:pPr marL="8659"/>
              <a:r>
                <a:rPr sz="1200" dirty="0">
                  <a:latin typeface="Arial"/>
                  <a:cs typeface="Arial"/>
                </a:rPr>
                <a:t>$12,806,400  </a:t>
              </a:r>
              <a:r>
                <a:rPr sz="1200" spc="-3" dirty="0">
                  <a:latin typeface="Arial"/>
                  <a:cs typeface="Arial"/>
                </a:rPr>
                <a:t>(   800 FTE  x    92 sf  =   73,600 x  $174 / sf = replacement cost</a:t>
              </a:r>
              <a:r>
                <a:rPr sz="1200" spc="-31" dirty="0">
                  <a:latin typeface="Arial"/>
                  <a:cs typeface="Arial"/>
                </a:rPr>
                <a:t> </a:t>
              </a:r>
              <a:r>
                <a:rPr sz="1200" spc="-3" dirty="0">
                  <a:latin typeface="Arial"/>
                  <a:cs typeface="Arial"/>
                </a:rPr>
                <a:t>)</a:t>
              </a:r>
              <a:endParaRPr sz="1200" dirty="0">
                <a:latin typeface="Arial"/>
                <a:cs typeface="Arial"/>
              </a:endParaRPr>
            </a:p>
          </p:txBody>
        </p:sp>
        <p:sp>
          <p:nvSpPr>
            <p:cNvPr id="16" name="object 16"/>
            <p:cNvSpPr txBox="1"/>
            <p:nvPr/>
          </p:nvSpPr>
          <p:spPr>
            <a:xfrm>
              <a:off x="5755123" y="1685795"/>
              <a:ext cx="5698740" cy="768159"/>
            </a:xfrm>
            <a:prstGeom prst="rect">
              <a:avLst/>
            </a:prstGeom>
          </p:spPr>
          <p:txBody>
            <a:bodyPr vert="horz" wrap="square" lIns="0" tIns="0" rIns="0" bIns="0" rtlCol="0">
              <a:spAutoFit/>
            </a:bodyPr>
            <a:lstStyle/>
            <a:p>
              <a:pPr marL="8659" marR="3464" algn="just">
                <a:lnSpc>
                  <a:spcPct val="103699"/>
                </a:lnSpc>
              </a:pPr>
              <a:r>
                <a:rPr sz="1200" dirty="0">
                  <a:latin typeface="Arial"/>
                  <a:cs typeface="Arial"/>
                </a:rPr>
                <a:t>One-story building with concrete floors; metal roof deck; structural steel  frame; and masonry and concrete walls. Construction type non-  combustible, unprotected in accordance with International Building Code  with foam, balasted and built-up roof</a:t>
              </a:r>
              <a:r>
                <a:rPr sz="1200" spc="-17" dirty="0">
                  <a:latin typeface="Arial"/>
                  <a:cs typeface="Arial"/>
                </a:rPr>
                <a:t> </a:t>
              </a:r>
              <a:r>
                <a:rPr sz="1200" dirty="0">
                  <a:latin typeface="Arial"/>
                  <a:cs typeface="Arial"/>
                </a:rPr>
                <a:t>membranes.</a:t>
              </a:r>
            </a:p>
          </p:txBody>
        </p:sp>
        <p:sp>
          <p:nvSpPr>
            <p:cNvPr id="17" name="object 17"/>
            <p:cNvSpPr txBox="1"/>
            <p:nvPr/>
          </p:nvSpPr>
          <p:spPr>
            <a:xfrm>
              <a:off x="5755007" y="2391656"/>
              <a:ext cx="5642190" cy="576120"/>
            </a:xfrm>
            <a:prstGeom prst="rect">
              <a:avLst/>
            </a:prstGeom>
          </p:spPr>
          <p:txBody>
            <a:bodyPr vert="horz" wrap="square" lIns="0" tIns="0" rIns="0" bIns="0" rtlCol="0">
              <a:spAutoFit/>
            </a:bodyPr>
            <a:lstStyle/>
            <a:p>
              <a:pPr marL="8659" marR="3464">
                <a:lnSpc>
                  <a:spcPct val="103600"/>
                </a:lnSpc>
              </a:pPr>
              <a:r>
                <a:rPr sz="1200" dirty="0">
                  <a:latin typeface="Arial"/>
                  <a:cs typeface="Arial"/>
                </a:rPr>
                <a:t>New hot water boilers serve classroom unit ventilators, air handlers, and  fan coils. Air conditioning is provided for miscellaneous areas through  packaged rooftop units and split system air</a:t>
              </a:r>
              <a:r>
                <a:rPr sz="1200" spc="-10" dirty="0">
                  <a:latin typeface="Arial"/>
                  <a:cs typeface="Arial"/>
                </a:rPr>
                <a:t> </a:t>
              </a:r>
              <a:r>
                <a:rPr sz="1200" dirty="0">
                  <a:latin typeface="Arial"/>
                  <a:cs typeface="Arial"/>
                </a:rPr>
                <a:t>conditioners.</a:t>
              </a:r>
            </a:p>
          </p:txBody>
        </p:sp>
        <p:sp>
          <p:nvSpPr>
            <p:cNvPr id="18" name="object 18"/>
            <p:cNvSpPr txBox="1"/>
            <p:nvPr/>
          </p:nvSpPr>
          <p:spPr>
            <a:xfrm>
              <a:off x="5755007" y="3014615"/>
              <a:ext cx="2445957" cy="184666"/>
            </a:xfrm>
            <a:prstGeom prst="rect">
              <a:avLst/>
            </a:prstGeom>
          </p:spPr>
          <p:txBody>
            <a:bodyPr vert="horz" wrap="square" lIns="0" tIns="0" rIns="0" bIns="0" rtlCol="0">
              <a:spAutoFit/>
            </a:bodyPr>
            <a:lstStyle/>
            <a:p>
              <a:pPr marL="8659"/>
              <a:r>
                <a:rPr sz="1200" dirty="0">
                  <a:latin typeface="Arial"/>
                  <a:cs typeface="Arial"/>
                </a:rPr>
                <a:t>Onsite well and sewer</a:t>
              </a:r>
              <a:r>
                <a:rPr sz="1200" spc="-37" dirty="0">
                  <a:latin typeface="Arial"/>
                  <a:cs typeface="Arial"/>
                </a:rPr>
                <a:t> </a:t>
              </a:r>
              <a:r>
                <a:rPr sz="1200" dirty="0">
                  <a:latin typeface="Arial"/>
                  <a:cs typeface="Arial"/>
                </a:rPr>
                <a:t>systems</a:t>
              </a:r>
              <a:endParaRPr sz="1200">
                <a:latin typeface="Arial"/>
                <a:cs typeface="Arial"/>
              </a:endParaRPr>
            </a:p>
          </p:txBody>
        </p:sp>
        <p:sp>
          <p:nvSpPr>
            <p:cNvPr id="19" name="object 19"/>
            <p:cNvSpPr txBox="1"/>
            <p:nvPr/>
          </p:nvSpPr>
          <p:spPr>
            <a:xfrm>
              <a:off x="5755007" y="3283318"/>
              <a:ext cx="3463846" cy="184666"/>
            </a:xfrm>
            <a:prstGeom prst="rect">
              <a:avLst/>
            </a:prstGeom>
          </p:spPr>
          <p:txBody>
            <a:bodyPr vert="horz" wrap="square" lIns="0" tIns="0" rIns="0" bIns="0" rtlCol="0">
              <a:spAutoFit/>
            </a:bodyPr>
            <a:lstStyle/>
            <a:p>
              <a:pPr marL="8659"/>
              <a:r>
                <a:rPr sz="1200" dirty="0">
                  <a:latin typeface="Arial"/>
                  <a:cs typeface="Arial"/>
                </a:rPr>
                <a:t>2500 amp, 120/208 volt, three phase, 4</a:t>
              </a:r>
              <a:r>
                <a:rPr sz="1200" spc="-24" dirty="0">
                  <a:latin typeface="Arial"/>
                  <a:cs typeface="Arial"/>
                </a:rPr>
                <a:t> </a:t>
              </a:r>
              <a:r>
                <a:rPr sz="1200" dirty="0">
                  <a:latin typeface="Arial"/>
                  <a:cs typeface="Arial"/>
                </a:rPr>
                <a:t>wire</a:t>
              </a:r>
              <a:endParaRPr sz="1200">
                <a:latin typeface="Arial"/>
                <a:cs typeface="Arial"/>
              </a:endParaRPr>
            </a:p>
          </p:txBody>
        </p:sp>
        <p:sp>
          <p:nvSpPr>
            <p:cNvPr id="21" name="object 21"/>
            <p:cNvSpPr txBox="1"/>
            <p:nvPr/>
          </p:nvSpPr>
          <p:spPr>
            <a:xfrm>
              <a:off x="5755069" y="755654"/>
              <a:ext cx="3248004" cy="382156"/>
            </a:xfrm>
            <a:prstGeom prst="rect">
              <a:avLst/>
            </a:prstGeom>
          </p:spPr>
          <p:txBody>
            <a:bodyPr vert="horz" wrap="square" lIns="0" tIns="0" rIns="0" bIns="0" rtlCol="0">
              <a:spAutoFit/>
            </a:bodyPr>
            <a:lstStyle/>
            <a:p>
              <a:pPr marL="8659"/>
              <a:r>
                <a:rPr sz="1200" dirty="0">
                  <a:latin typeface="Arial"/>
                  <a:cs typeface="Arial"/>
                </a:rPr>
                <a:t>1953, 1958, 1964,</a:t>
              </a:r>
              <a:r>
                <a:rPr sz="1200" spc="-44" dirty="0">
                  <a:latin typeface="Arial"/>
                  <a:cs typeface="Arial"/>
                </a:rPr>
                <a:t> </a:t>
              </a:r>
              <a:r>
                <a:rPr sz="1200" dirty="0">
                  <a:latin typeface="Arial"/>
                  <a:cs typeface="Arial"/>
                </a:rPr>
                <a:t>1991</a:t>
              </a:r>
            </a:p>
            <a:p>
              <a:pPr marL="8659">
                <a:spcBef>
                  <a:spcPts val="89"/>
                </a:spcBef>
              </a:pPr>
              <a:r>
                <a:rPr sz="1200" dirty="0">
                  <a:latin typeface="Arial"/>
                  <a:cs typeface="Arial"/>
                </a:rPr>
                <a:t>Eligible for 20-year State</a:t>
              </a:r>
              <a:r>
                <a:rPr sz="1200" spc="-24" dirty="0">
                  <a:latin typeface="Arial"/>
                  <a:cs typeface="Arial"/>
                </a:rPr>
                <a:t> </a:t>
              </a:r>
              <a:r>
                <a:rPr sz="1200" dirty="0">
                  <a:latin typeface="Arial"/>
                  <a:cs typeface="Arial"/>
                </a:rPr>
                <a:t>Reimbursement</a:t>
              </a:r>
            </a:p>
          </p:txBody>
        </p:sp>
        <p:sp>
          <p:nvSpPr>
            <p:cNvPr id="22" name="object 22"/>
            <p:cNvSpPr txBox="1"/>
            <p:nvPr/>
          </p:nvSpPr>
          <p:spPr>
            <a:xfrm>
              <a:off x="5755069" y="1163585"/>
              <a:ext cx="5696351" cy="568745"/>
            </a:xfrm>
            <a:prstGeom prst="rect">
              <a:avLst/>
            </a:prstGeom>
          </p:spPr>
          <p:txBody>
            <a:bodyPr vert="horz" wrap="square" lIns="0" tIns="0" rIns="0" bIns="0" rtlCol="0">
              <a:spAutoFit/>
            </a:bodyPr>
            <a:lstStyle/>
            <a:p>
              <a:pPr marL="8659"/>
              <a:r>
                <a:rPr sz="1200" dirty="0">
                  <a:latin typeface="Arial"/>
                  <a:cs typeface="Arial"/>
                </a:rPr>
                <a:t>2547 Big Road, Frederick, PA</a:t>
              </a:r>
              <a:r>
                <a:rPr sz="1200" spc="-24" dirty="0">
                  <a:latin typeface="Arial"/>
                  <a:cs typeface="Arial"/>
                </a:rPr>
                <a:t> </a:t>
              </a:r>
              <a:r>
                <a:rPr sz="1200" dirty="0">
                  <a:latin typeface="Arial"/>
                  <a:cs typeface="Arial"/>
                </a:rPr>
                <a:t>19435-9701</a:t>
              </a:r>
            </a:p>
            <a:p>
              <a:pPr marL="8659" marR="3464">
                <a:lnSpc>
                  <a:spcPct val="103600"/>
                </a:lnSpc>
              </a:pPr>
              <a:r>
                <a:rPr sz="1200" dirty="0">
                  <a:latin typeface="Arial"/>
                  <a:cs typeface="Arial"/>
                </a:rPr>
                <a:t>18 acres; located in a rural area with paved drives and parking areas,  athletic fields and play</a:t>
              </a:r>
              <a:r>
                <a:rPr sz="1200" spc="-41" dirty="0">
                  <a:latin typeface="Arial"/>
                  <a:cs typeface="Arial"/>
                </a:rPr>
                <a:t> </a:t>
              </a:r>
              <a:r>
                <a:rPr sz="1200" dirty="0">
                  <a:latin typeface="Arial"/>
                  <a:cs typeface="Arial"/>
                </a:rPr>
                <a:t>areas.</a:t>
              </a:r>
            </a:p>
          </p:txBody>
        </p:sp>
      </p:grpSp>
      <p:sp>
        <p:nvSpPr>
          <p:cNvPr id="23" name="object 23"/>
          <p:cNvSpPr/>
          <p:nvPr/>
        </p:nvSpPr>
        <p:spPr>
          <a:xfrm flipV="1">
            <a:off x="344905" y="620501"/>
            <a:ext cx="2566737" cy="45719"/>
          </a:xfrm>
          <a:custGeom>
            <a:avLst/>
            <a:gdLst/>
            <a:ahLst/>
            <a:cxnLst/>
            <a:rect l="l" t="t" r="r" b="b"/>
            <a:pathLst>
              <a:path w="6370320">
                <a:moveTo>
                  <a:pt x="0" y="0"/>
                </a:moveTo>
                <a:lnTo>
                  <a:pt x="6370320" y="0"/>
                </a:lnTo>
              </a:path>
            </a:pathLst>
          </a:custGeom>
          <a:ln w="24383">
            <a:solidFill>
              <a:srgbClr val="000000"/>
            </a:solidFill>
          </a:ln>
        </p:spPr>
        <p:txBody>
          <a:bodyPr wrap="square" lIns="0" tIns="0" rIns="0" bIns="0" rtlCol="0"/>
          <a:lstStyle/>
          <a:p>
            <a:endParaRPr sz="1227"/>
          </a:p>
        </p:txBody>
      </p:sp>
      <p:sp>
        <p:nvSpPr>
          <p:cNvPr id="24" name="object 24"/>
          <p:cNvSpPr txBox="1">
            <a:spLocks noGrp="1"/>
          </p:cNvSpPr>
          <p:nvPr>
            <p:ph type="ftr" sz="quarter" idx="4294967295"/>
          </p:nvPr>
        </p:nvSpPr>
        <p:spPr>
          <a:xfrm>
            <a:off x="344905" y="6587224"/>
            <a:ext cx="4616407" cy="102592"/>
          </a:xfrm>
          <a:prstGeom prst="rect">
            <a:avLst/>
          </a:prstGeom>
        </p:spPr>
        <p:txBody>
          <a:bodyPr vert="horz" wrap="square" lIns="0" tIns="0" rIns="0" bIns="0" rtlCol="0">
            <a:spAutoFit/>
          </a:bodyPr>
          <a:lstStyle/>
          <a:p>
            <a:pPr marL="8659">
              <a:lnSpc>
                <a:spcPts val="753"/>
              </a:lnSpc>
            </a:pPr>
            <a:r>
              <a:rPr sz="1000" spc="-3" dirty="0">
                <a:latin typeface="Arial"/>
                <a:cs typeface="Arial"/>
              </a:rPr>
              <a:t>BOYERTOWN AREA</a:t>
            </a:r>
            <a:r>
              <a:rPr sz="1000" spc="-48" dirty="0">
                <a:latin typeface="Arial"/>
                <a:cs typeface="Arial"/>
              </a:rPr>
              <a:t> </a:t>
            </a:r>
            <a:r>
              <a:rPr sz="1000" spc="-3" dirty="0">
                <a:latin typeface="Arial"/>
                <a:cs typeface="Arial"/>
              </a:rPr>
              <a:t>S.D.</a:t>
            </a:r>
          </a:p>
        </p:txBody>
      </p:sp>
      <p:sp>
        <p:nvSpPr>
          <p:cNvPr id="25" name="object 25"/>
          <p:cNvSpPr txBox="1">
            <a:spLocks noGrp="1"/>
          </p:cNvSpPr>
          <p:nvPr>
            <p:ph type="sldNum" sz="quarter" idx="4294967295"/>
          </p:nvPr>
        </p:nvSpPr>
        <p:spPr>
          <a:xfrm>
            <a:off x="5696668" y="6587224"/>
            <a:ext cx="6631690" cy="102592"/>
          </a:xfrm>
          <a:prstGeom prst="rect">
            <a:avLst/>
          </a:prstGeom>
        </p:spPr>
        <p:txBody>
          <a:bodyPr vert="horz" wrap="square" lIns="0" tIns="0" rIns="0" bIns="0" rtlCol="0">
            <a:spAutoFit/>
          </a:bodyPr>
          <a:lstStyle/>
          <a:p>
            <a:pPr marL="56283">
              <a:lnSpc>
                <a:spcPts val="753"/>
              </a:lnSpc>
            </a:pPr>
            <a:r>
              <a:rPr sz="1000" spc="-3" dirty="0">
                <a:latin typeface="Arial"/>
                <a:cs typeface="Arial"/>
              </a:rPr>
              <a:t>FEASIBILITY STUDY   AUGUST 2012   EI ASSOCIATES  </a:t>
            </a:r>
            <a:r>
              <a:rPr sz="1000" spc="27" dirty="0">
                <a:latin typeface="Arial"/>
                <a:cs typeface="Arial"/>
              </a:rPr>
              <a:t> </a:t>
            </a:r>
            <a:r>
              <a:rPr sz="1000" spc="-3" dirty="0">
                <a:latin typeface="Arial"/>
                <a:cs typeface="Arial"/>
              </a:rPr>
              <a:t>III-85</a:t>
            </a:r>
          </a:p>
        </p:txBody>
      </p:sp>
      <p:sp>
        <p:nvSpPr>
          <p:cNvPr id="27" name="object 2"/>
          <p:cNvSpPr txBox="1"/>
          <p:nvPr/>
        </p:nvSpPr>
        <p:spPr>
          <a:xfrm>
            <a:off x="411872" y="6623449"/>
            <a:ext cx="11041991" cy="232371"/>
          </a:xfrm>
          <a:prstGeom prst="rect">
            <a:avLst/>
          </a:prstGeom>
        </p:spPr>
        <p:txBody>
          <a:bodyPr vert="horz" wrap="square" lIns="0" tIns="0" rIns="0" bIns="0" rtlCol="0">
            <a:spAutoFit/>
          </a:bodyPr>
          <a:lstStyle/>
          <a:p>
            <a:pPr marL="12700" marR="26670" algn="ctr">
              <a:lnSpc>
                <a:spcPct val="151200"/>
              </a:lnSpc>
            </a:pPr>
            <a:r>
              <a:rPr sz="1000" spc="-5" dirty="0">
                <a:latin typeface="Calibri"/>
                <a:cs typeface="Calibri"/>
              </a:rPr>
              <a:t>New Hanover/Upper Frederick Elementary </a:t>
            </a:r>
            <a:r>
              <a:rPr lang="en-US" sz="1000" spc="-5" dirty="0" smtClean="0">
                <a:latin typeface="Calibri"/>
                <a:cs typeface="Calibri"/>
              </a:rPr>
              <a:t> - </a:t>
            </a:r>
            <a:r>
              <a:rPr sz="1000" spc="-5" dirty="0" smtClean="0">
                <a:latin typeface="Calibri"/>
                <a:cs typeface="Calibri"/>
              </a:rPr>
              <a:t> </a:t>
            </a:r>
            <a:r>
              <a:rPr sz="1000" spc="-5" dirty="0">
                <a:latin typeface="Calibri"/>
                <a:cs typeface="Calibri"/>
              </a:rPr>
              <a:t>2012 District Wide Feasibility</a:t>
            </a:r>
            <a:r>
              <a:rPr sz="1000" spc="-15" dirty="0">
                <a:latin typeface="Calibri"/>
                <a:cs typeface="Calibri"/>
              </a:rPr>
              <a:t> </a:t>
            </a:r>
            <a:r>
              <a:rPr sz="1000" spc="-5" dirty="0" smtClean="0">
                <a:latin typeface="Calibri"/>
                <a:cs typeface="Calibri"/>
              </a:rPr>
              <a:t>Study</a:t>
            </a:r>
            <a:r>
              <a:rPr lang="en-US" sz="1000" spc="-5" dirty="0" smtClean="0">
                <a:latin typeface="Calibri"/>
                <a:cs typeface="Calibri"/>
              </a:rPr>
              <a:t>                                                                                                        </a:t>
            </a:r>
            <a:r>
              <a:rPr sz="1000" spc="-5" dirty="0" smtClean="0">
                <a:latin typeface="Calibri"/>
                <a:cs typeface="Calibri"/>
              </a:rPr>
              <a:t>Full </a:t>
            </a:r>
            <a:r>
              <a:rPr sz="1000" spc="-5" dirty="0">
                <a:latin typeface="Calibri"/>
                <a:cs typeface="Calibri"/>
              </a:rPr>
              <a:t>study can be found at  </a:t>
            </a:r>
            <a:r>
              <a:rPr sz="1000" u="heavy" spc="-5" dirty="0">
                <a:solidFill>
                  <a:srgbClr val="0462C1"/>
                </a:solidFill>
                <a:latin typeface="Calibri"/>
                <a:cs typeface="Calibri"/>
                <a:hlinkClick r:id="rId3"/>
              </a:rPr>
              <a:t>http://</a:t>
            </a:r>
            <a:r>
              <a:rPr sz="1000" u="heavy" spc="-5" dirty="0" smtClean="0">
                <a:solidFill>
                  <a:srgbClr val="0462C1"/>
                </a:solidFill>
                <a:latin typeface="Calibri"/>
                <a:cs typeface="Calibri"/>
                <a:hlinkClick r:id="rId3"/>
              </a:rPr>
              <a:t>www.boyertownasd.org/Page/4373</a:t>
            </a:r>
            <a:r>
              <a:rPr lang="en-US" sz="1000" u="heavy" spc="-5" dirty="0" smtClean="0">
                <a:solidFill>
                  <a:srgbClr val="0462C1"/>
                </a:solidFill>
                <a:latin typeface="Calibri"/>
                <a:cs typeface="Calibri"/>
              </a:rPr>
              <a:t> </a:t>
            </a:r>
            <a:endParaRPr sz="1000" dirty="0">
              <a:latin typeface="Calibri"/>
              <a:cs typeface="Calibri"/>
            </a:endParaRPr>
          </a:p>
        </p:txBody>
      </p:sp>
    </p:spTree>
    <p:extLst>
      <p:ext uri="{BB962C8B-B14F-4D97-AF65-F5344CB8AC3E}">
        <p14:creationId xmlns:p14="http://schemas.microsoft.com/office/powerpoint/2010/main" val="660966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bject 20"/>
          <p:cNvSpPr txBox="1"/>
          <p:nvPr/>
        </p:nvSpPr>
        <p:spPr>
          <a:xfrm>
            <a:off x="262487" y="428524"/>
            <a:ext cx="1726734" cy="553998"/>
          </a:xfrm>
          <a:prstGeom prst="rect">
            <a:avLst/>
          </a:prstGeom>
        </p:spPr>
        <p:txBody>
          <a:bodyPr vert="horz" wrap="square" lIns="0" tIns="0" rIns="0" bIns="0" rtlCol="0">
            <a:spAutoFit/>
          </a:bodyPr>
          <a:lstStyle/>
          <a:p>
            <a:pPr marL="11689"/>
            <a:r>
              <a:rPr sz="1200" b="1" dirty="0">
                <a:latin typeface="Arial"/>
                <a:cs typeface="Arial"/>
              </a:rPr>
              <a:t>GENERAL</a:t>
            </a:r>
            <a:r>
              <a:rPr sz="1200" b="1" spc="-48" dirty="0">
                <a:latin typeface="Arial"/>
                <a:cs typeface="Arial"/>
              </a:rPr>
              <a:t> </a:t>
            </a:r>
            <a:r>
              <a:rPr sz="1200" b="1" dirty="0">
                <a:latin typeface="Arial"/>
                <a:cs typeface="Arial"/>
              </a:rPr>
              <a:t>DATA</a:t>
            </a:r>
            <a:endParaRPr sz="1200" dirty="0">
              <a:latin typeface="Arial"/>
              <a:cs typeface="Arial"/>
            </a:endParaRPr>
          </a:p>
          <a:p>
            <a:pPr>
              <a:spcBef>
                <a:spcPts val="39"/>
              </a:spcBef>
            </a:pPr>
            <a:endParaRPr sz="1200" dirty="0">
              <a:latin typeface="Times New Roman"/>
              <a:cs typeface="Times New Roman"/>
            </a:endParaRPr>
          </a:p>
          <a:p>
            <a:pPr marL="8659"/>
            <a:r>
              <a:rPr sz="1200" b="1" dirty="0">
                <a:latin typeface="Arial"/>
                <a:cs typeface="Arial"/>
              </a:rPr>
              <a:t>Earl Elementary</a:t>
            </a:r>
            <a:r>
              <a:rPr sz="1200" b="1" spc="-72" dirty="0">
                <a:latin typeface="Arial"/>
                <a:cs typeface="Arial"/>
              </a:rPr>
              <a:t> </a:t>
            </a:r>
            <a:r>
              <a:rPr sz="1200" b="1" dirty="0">
                <a:latin typeface="Arial"/>
                <a:cs typeface="Arial"/>
              </a:rPr>
              <a:t>School</a:t>
            </a:r>
            <a:endParaRPr sz="1200" dirty="0">
              <a:latin typeface="Arial"/>
              <a:cs typeface="Arial"/>
            </a:endParaRPr>
          </a:p>
        </p:txBody>
      </p:sp>
      <p:grpSp>
        <p:nvGrpSpPr>
          <p:cNvPr id="28" name="Group 27"/>
          <p:cNvGrpSpPr/>
          <p:nvPr/>
        </p:nvGrpSpPr>
        <p:grpSpPr>
          <a:xfrm>
            <a:off x="3160295" y="702064"/>
            <a:ext cx="7972926" cy="5538314"/>
            <a:chOff x="3894987" y="737936"/>
            <a:chExt cx="7238234" cy="4992108"/>
          </a:xfrm>
        </p:grpSpPr>
        <p:sp>
          <p:nvSpPr>
            <p:cNvPr id="2" name="object 2"/>
            <p:cNvSpPr txBox="1"/>
            <p:nvPr/>
          </p:nvSpPr>
          <p:spPr>
            <a:xfrm>
              <a:off x="3894987" y="741662"/>
              <a:ext cx="438165" cy="184666"/>
            </a:xfrm>
            <a:prstGeom prst="rect">
              <a:avLst/>
            </a:prstGeom>
          </p:spPr>
          <p:txBody>
            <a:bodyPr vert="horz" wrap="square" lIns="0" tIns="0" rIns="0" bIns="0" rtlCol="0">
              <a:spAutoFit/>
            </a:bodyPr>
            <a:lstStyle/>
            <a:p>
              <a:pPr marL="8659"/>
              <a:r>
                <a:rPr sz="1200" b="1" dirty="0">
                  <a:latin typeface="Arial"/>
                  <a:cs typeface="Arial"/>
                </a:rPr>
                <a:t>Built:</a:t>
              </a:r>
              <a:endParaRPr sz="1200">
                <a:latin typeface="Arial"/>
                <a:cs typeface="Arial"/>
              </a:endParaRPr>
            </a:p>
          </p:txBody>
        </p:sp>
        <p:sp>
          <p:nvSpPr>
            <p:cNvPr id="3" name="object 3"/>
            <p:cNvSpPr txBox="1"/>
            <p:nvPr/>
          </p:nvSpPr>
          <p:spPr>
            <a:xfrm>
              <a:off x="3894987" y="1152863"/>
              <a:ext cx="375879" cy="184666"/>
            </a:xfrm>
            <a:prstGeom prst="rect">
              <a:avLst/>
            </a:prstGeom>
          </p:spPr>
          <p:txBody>
            <a:bodyPr vert="horz" wrap="square" lIns="0" tIns="0" rIns="0" bIns="0" rtlCol="0">
              <a:spAutoFit/>
            </a:bodyPr>
            <a:lstStyle/>
            <a:p>
              <a:pPr marL="8659"/>
              <a:r>
                <a:rPr sz="1200" b="1" dirty="0">
                  <a:latin typeface="Arial"/>
                  <a:cs typeface="Arial"/>
                </a:rPr>
                <a:t>Site:</a:t>
              </a:r>
              <a:endParaRPr sz="1200">
                <a:latin typeface="Arial"/>
                <a:cs typeface="Arial"/>
              </a:endParaRPr>
            </a:p>
          </p:txBody>
        </p:sp>
        <p:sp>
          <p:nvSpPr>
            <p:cNvPr id="4" name="object 4"/>
            <p:cNvSpPr txBox="1"/>
            <p:nvPr/>
          </p:nvSpPr>
          <p:spPr>
            <a:xfrm>
              <a:off x="3894987" y="1684517"/>
              <a:ext cx="793041" cy="184666"/>
            </a:xfrm>
            <a:prstGeom prst="rect">
              <a:avLst/>
            </a:prstGeom>
          </p:spPr>
          <p:txBody>
            <a:bodyPr vert="horz" wrap="square" lIns="0" tIns="0" rIns="0" bIns="0" rtlCol="0">
              <a:spAutoFit/>
            </a:bodyPr>
            <a:lstStyle/>
            <a:p>
              <a:pPr marL="8659"/>
              <a:r>
                <a:rPr sz="1200" b="1" dirty="0">
                  <a:latin typeface="Arial"/>
                  <a:cs typeface="Arial"/>
                </a:rPr>
                <a:t>Structure:</a:t>
              </a:r>
              <a:endParaRPr sz="1200">
                <a:latin typeface="Arial"/>
                <a:cs typeface="Arial"/>
              </a:endParaRPr>
            </a:p>
          </p:txBody>
        </p:sp>
        <p:sp>
          <p:nvSpPr>
            <p:cNvPr id="5" name="object 5"/>
            <p:cNvSpPr txBox="1"/>
            <p:nvPr/>
          </p:nvSpPr>
          <p:spPr>
            <a:xfrm>
              <a:off x="3894987" y="2431132"/>
              <a:ext cx="1148643" cy="184666"/>
            </a:xfrm>
            <a:prstGeom prst="rect">
              <a:avLst/>
            </a:prstGeom>
          </p:spPr>
          <p:txBody>
            <a:bodyPr vert="horz" wrap="square" lIns="0" tIns="0" rIns="0" bIns="0" rtlCol="0">
              <a:spAutoFit/>
            </a:bodyPr>
            <a:lstStyle/>
            <a:p>
              <a:pPr marL="8659"/>
              <a:r>
                <a:rPr sz="1200" b="1" dirty="0">
                  <a:latin typeface="Arial"/>
                  <a:cs typeface="Arial"/>
                </a:rPr>
                <a:t>HVAC</a:t>
              </a:r>
              <a:r>
                <a:rPr sz="1200" b="1" spc="-51" dirty="0">
                  <a:latin typeface="Arial"/>
                  <a:cs typeface="Arial"/>
                </a:rPr>
                <a:t> </a:t>
              </a:r>
              <a:r>
                <a:rPr sz="1200" b="1" dirty="0">
                  <a:latin typeface="Arial"/>
                  <a:cs typeface="Arial"/>
                </a:rPr>
                <a:t>System:</a:t>
              </a:r>
              <a:endParaRPr sz="1200" dirty="0">
                <a:latin typeface="Arial"/>
                <a:cs typeface="Arial"/>
              </a:endParaRPr>
            </a:p>
          </p:txBody>
        </p:sp>
        <p:sp>
          <p:nvSpPr>
            <p:cNvPr id="6" name="object 6"/>
            <p:cNvSpPr txBox="1"/>
            <p:nvPr/>
          </p:nvSpPr>
          <p:spPr>
            <a:xfrm>
              <a:off x="3894987" y="3018686"/>
              <a:ext cx="1424578" cy="184666"/>
            </a:xfrm>
            <a:prstGeom prst="rect">
              <a:avLst/>
            </a:prstGeom>
          </p:spPr>
          <p:txBody>
            <a:bodyPr vert="horz" wrap="square" lIns="0" tIns="0" rIns="0" bIns="0" rtlCol="0">
              <a:spAutoFit/>
            </a:bodyPr>
            <a:lstStyle/>
            <a:p>
              <a:pPr marL="8659"/>
              <a:r>
                <a:rPr sz="1200" b="1" dirty="0">
                  <a:latin typeface="Arial"/>
                  <a:cs typeface="Arial"/>
                </a:rPr>
                <a:t>Plumbing</a:t>
              </a:r>
              <a:r>
                <a:rPr sz="1200" b="1" spc="-48" dirty="0">
                  <a:latin typeface="Arial"/>
                  <a:cs typeface="Arial"/>
                </a:rPr>
                <a:t> </a:t>
              </a:r>
              <a:r>
                <a:rPr sz="1200" b="1" dirty="0">
                  <a:latin typeface="Arial"/>
                  <a:cs typeface="Arial"/>
                </a:rPr>
                <a:t>Service:</a:t>
              </a:r>
              <a:endParaRPr sz="1200">
                <a:latin typeface="Arial"/>
                <a:cs typeface="Arial"/>
              </a:endParaRPr>
            </a:p>
          </p:txBody>
        </p:sp>
        <p:sp>
          <p:nvSpPr>
            <p:cNvPr id="7" name="object 7"/>
            <p:cNvSpPr txBox="1"/>
            <p:nvPr/>
          </p:nvSpPr>
          <p:spPr>
            <a:xfrm>
              <a:off x="3894987" y="3289542"/>
              <a:ext cx="1407196" cy="184666"/>
            </a:xfrm>
            <a:prstGeom prst="rect">
              <a:avLst/>
            </a:prstGeom>
          </p:spPr>
          <p:txBody>
            <a:bodyPr vert="horz" wrap="square" lIns="0" tIns="0" rIns="0" bIns="0" rtlCol="0">
              <a:spAutoFit/>
            </a:bodyPr>
            <a:lstStyle/>
            <a:p>
              <a:pPr marL="8659"/>
              <a:r>
                <a:rPr sz="1200" b="1" dirty="0">
                  <a:latin typeface="Arial"/>
                  <a:cs typeface="Arial"/>
                </a:rPr>
                <a:t>Electrical</a:t>
              </a:r>
              <a:r>
                <a:rPr sz="1200" b="1" spc="-48" dirty="0">
                  <a:latin typeface="Arial"/>
                  <a:cs typeface="Arial"/>
                </a:rPr>
                <a:t> </a:t>
              </a:r>
              <a:r>
                <a:rPr sz="1200" b="1" dirty="0">
                  <a:latin typeface="Arial"/>
                  <a:cs typeface="Arial"/>
                </a:rPr>
                <a:t>Service:</a:t>
              </a:r>
              <a:endParaRPr sz="1200">
                <a:latin typeface="Arial"/>
                <a:cs typeface="Arial"/>
              </a:endParaRPr>
            </a:p>
          </p:txBody>
        </p:sp>
        <p:sp>
          <p:nvSpPr>
            <p:cNvPr id="8" name="object 8"/>
            <p:cNvSpPr txBox="1"/>
            <p:nvPr/>
          </p:nvSpPr>
          <p:spPr>
            <a:xfrm>
              <a:off x="3894987" y="3670912"/>
              <a:ext cx="740173" cy="184666"/>
            </a:xfrm>
            <a:prstGeom prst="rect">
              <a:avLst/>
            </a:prstGeom>
          </p:spPr>
          <p:txBody>
            <a:bodyPr vert="horz" wrap="square" lIns="0" tIns="0" rIns="0" bIns="0" rtlCol="0">
              <a:spAutoFit/>
            </a:bodyPr>
            <a:lstStyle/>
            <a:p>
              <a:pPr marL="8659"/>
              <a:r>
                <a:rPr sz="1200" b="1" dirty="0">
                  <a:latin typeface="Arial"/>
                  <a:cs typeface="Arial"/>
                </a:rPr>
                <a:t>Systems:</a:t>
              </a:r>
              <a:endParaRPr sz="1200">
                <a:latin typeface="Arial"/>
                <a:cs typeface="Arial"/>
              </a:endParaRPr>
            </a:p>
          </p:txBody>
        </p:sp>
        <p:sp>
          <p:nvSpPr>
            <p:cNvPr id="9" name="object 9"/>
            <p:cNvSpPr txBox="1"/>
            <p:nvPr/>
          </p:nvSpPr>
          <p:spPr>
            <a:xfrm>
              <a:off x="3894987" y="4776287"/>
              <a:ext cx="1468756" cy="184666"/>
            </a:xfrm>
            <a:prstGeom prst="rect">
              <a:avLst/>
            </a:prstGeom>
          </p:spPr>
          <p:txBody>
            <a:bodyPr vert="horz" wrap="square" lIns="0" tIns="0" rIns="0" bIns="0" rtlCol="0">
              <a:spAutoFit/>
            </a:bodyPr>
            <a:lstStyle/>
            <a:p>
              <a:pPr marL="8659"/>
              <a:r>
                <a:rPr sz="1200" b="1" dirty="0">
                  <a:latin typeface="Arial"/>
                  <a:cs typeface="Arial"/>
                </a:rPr>
                <a:t>Architectural</a:t>
              </a:r>
              <a:r>
                <a:rPr sz="1200" b="1" spc="-48" dirty="0">
                  <a:latin typeface="Arial"/>
                  <a:cs typeface="Arial"/>
                </a:rPr>
                <a:t> </a:t>
              </a:r>
              <a:r>
                <a:rPr sz="1200" b="1" dirty="0">
                  <a:latin typeface="Arial"/>
                  <a:cs typeface="Arial"/>
                </a:rPr>
                <a:t>Area:</a:t>
              </a:r>
              <a:endParaRPr sz="1200" dirty="0">
                <a:latin typeface="Arial"/>
                <a:cs typeface="Arial"/>
              </a:endParaRPr>
            </a:p>
          </p:txBody>
        </p:sp>
        <p:sp>
          <p:nvSpPr>
            <p:cNvPr id="10" name="object 10"/>
            <p:cNvSpPr txBox="1"/>
            <p:nvPr/>
          </p:nvSpPr>
          <p:spPr>
            <a:xfrm>
              <a:off x="3894987" y="5135479"/>
              <a:ext cx="1922129" cy="184666"/>
            </a:xfrm>
            <a:prstGeom prst="rect">
              <a:avLst/>
            </a:prstGeom>
          </p:spPr>
          <p:txBody>
            <a:bodyPr vert="horz" wrap="square" lIns="0" tIns="0" rIns="0" bIns="0" rtlCol="0">
              <a:spAutoFit/>
            </a:bodyPr>
            <a:lstStyle/>
            <a:p>
              <a:pPr marL="8659"/>
              <a:r>
                <a:rPr sz="1200" b="1" dirty="0">
                  <a:latin typeface="Arial"/>
                  <a:cs typeface="Arial"/>
                </a:rPr>
                <a:t>PDE Replacement</a:t>
              </a:r>
              <a:r>
                <a:rPr sz="1200" b="1" spc="-41" dirty="0">
                  <a:latin typeface="Arial"/>
                  <a:cs typeface="Arial"/>
                </a:rPr>
                <a:t> </a:t>
              </a:r>
              <a:r>
                <a:rPr sz="1200" b="1" dirty="0">
                  <a:latin typeface="Arial"/>
                  <a:cs typeface="Arial"/>
                </a:rPr>
                <a:t>Value:</a:t>
              </a:r>
              <a:endParaRPr sz="1200" dirty="0">
                <a:latin typeface="Arial"/>
                <a:cs typeface="Arial"/>
              </a:endParaRPr>
            </a:p>
          </p:txBody>
        </p:sp>
        <p:sp>
          <p:nvSpPr>
            <p:cNvPr id="11" name="object 11"/>
            <p:cNvSpPr txBox="1"/>
            <p:nvPr/>
          </p:nvSpPr>
          <p:spPr>
            <a:xfrm>
              <a:off x="6919407" y="5106041"/>
              <a:ext cx="3674952" cy="386080"/>
            </a:xfrm>
            <a:prstGeom prst="rect">
              <a:avLst/>
            </a:prstGeom>
          </p:spPr>
          <p:txBody>
            <a:bodyPr vert="horz" wrap="square" lIns="0" tIns="0" rIns="0" bIns="0" rtlCol="0">
              <a:spAutoFit/>
            </a:bodyPr>
            <a:lstStyle/>
            <a:p>
              <a:pPr marL="15586" marR="3464" indent="-7360">
                <a:lnSpc>
                  <a:spcPct val="128000"/>
                </a:lnSpc>
              </a:pPr>
              <a:r>
                <a:rPr sz="1200" spc="-3" dirty="0">
                  <a:latin typeface="Arial"/>
                  <a:cs typeface="Arial"/>
                </a:rPr>
                <a:t>( 350 FTE x 92 sf = 32,200 x $174 / sf = </a:t>
              </a:r>
              <a:r>
                <a:rPr sz="1200" spc="-3" dirty="0" smtClean="0">
                  <a:latin typeface="Arial"/>
                  <a:cs typeface="Arial"/>
                </a:rPr>
                <a:t>replacement</a:t>
              </a:r>
              <a:r>
                <a:rPr lang="en-US" sz="1200" spc="-3" dirty="0" smtClean="0">
                  <a:latin typeface="Arial"/>
                  <a:cs typeface="Arial"/>
                </a:rPr>
                <a:t> </a:t>
              </a:r>
              <a:r>
                <a:rPr sz="1200" spc="-3" dirty="0" smtClean="0">
                  <a:latin typeface="Arial"/>
                  <a:cs typeface="Arial"/>
                </a:rPr>
                <a:t>cost </a:t>
              </a:r>
              <a:r>
                <a:rPr sz="1200" spc="-3" dirty="0">
                  <a:latin typeface="Arial"/>
                  <a:cs typeface="Arial"/>
                </a:rPr>
                <a:t>)  ( 20% Rule</a:t>
              </a:r>
              <a:r>
                <a:rPr sz="1200" spc="-55" dirty="0">
                  <a:latin typeface="Arial"/>
                  <a:cs typeface="Arial"/>
                </a:rPr>
                <a:t> </a:t>
              </a:r>
              <a:r>
                <a:rPr sz="1200" spc="-3" dirty="0">
                  <a:latin typeface="Arial"/>
                  <a:cs typeface="Arial"/>
                </a:rPr>
                <a:t>)</a:t>
              </a:r>
              <a:endParaRPr sz="1200" dirty="0">
                <a:latin typeface="Arial"/>
                <a:cs typeface="Arial"/>
              </a:endParaRPr>
            </a:p>
          </p:txBody>
        </p:sp>
        <p:sp>
          <p:nvSpPr>
            <p:cNvPr id="12" name="object 12"/>
            <p:cNvSpPr txBox="1"/>
            <p:nvPr/>
          </p:nvSpPr>
          <p:spPr>
            <a:xfrm>
              <a:off x="3894987" y="5545378"/>
              <a:ext cx="1549147" cy="184666"/>
            </a:xfrm>
            <a:prstGeom prst="rect">
              <a:avLst/>
            </a:prstGeom>
          </p:spPr>
          <p:txBody>
            <a:bodyPr vert="horz" wrap="square" lIns="0" tIns="0" rIns="0" bIns="0" rtlCol="0">
              <a:spAutoFit/>
            </a:bodyPr>
            <a:lstStyle/>
            <a:p>
              <a:pPr marL="8659"/>
              <a:r>
                <a:rPr sz="1200" b="1" dirty="0">
                  <a:latin typeface="Arial"/>
                  <a:cs typeface="Arial"/>
                </a:rPr>
                <a:t>PDE Total</a:t>
              </a:r>
              <a:r>
                <a:rPr sz="1200" b="1" spc="-44" dirty="0">
                  <a:latin typeface="Arial"/>
                  <a:cs typeface="Arial"/>
                </a:rPr>
                <a:t> </a:t>
              </a:r>
              <a:r>
                <a:rPr sz="1200" b="1" dirty="0">
                  <a:latin typeface="Arial"/>
                  <a:cs typeface="Arial"/>
                </a:rPr>
                <a:t>Capacity:</a:t>
              </a:r>
              <a:endParaRPr sz="1200" dirty="0">
                <a:latin typeface="Arial"/>
                <a:cs typeface="Arial"/>
              </a:endParaRPr>
            </a:p>
          </p:txBody>
        </p:sp>
        <p:sp>
          <p:nvSpPr>
            <p:cNvPr id="13" name="object 13"/>
            <p:cNvSpPr txBox="1"/>
            <p:nvPr/>
          </p:nvSpPr>
          <p:spPr>
            <a:xfrm>
              <a:off x="5951295" y="5541606"/>
              <a:ext cx="296213" cy="184666"/>
            </a:xfrm>
            <a:prstGeom prst="rect">
              <a:avLst/>
            </a:prstGeom>
          </p:spPr>
          <p:txBody>
            <a:bodyPr vert="horz" wrap="square" lIns="0" tIns="0" rIns="0" bIns="0" rtlCol="0">
              <a:spAutoFit/>
            </a:bodyPr>
            <a:lstStyle/>
            <a:p>
              <a:pPr marL="8659"/>
              <a:r>
                <a:rPr sz="1200" dirty="0">
                  <a:latin typeface="Arial"/>
                  <a:cs typeface="Arial"/>
                </a:rPr>
                <a:t>350</a:t>
              </a:r>
            </a:p>
          </p:txBody>
        </p:sp>
        <p:sp>
          <p:nvSpPr>
            <p:cNvPr id="14" name="object 14"/>
            <p:cNvSpPr txBox="1"/>
            <p:nvPr/>
          </p:nvSpPr>
          <p:spPr>
            <a:xfrm>
              <a:off x="5951293" y="5129149"/>
              <a:ext cx="829253" cy="394980"/>
            </a:xfrm>
            <a:prstGeom prst="rect">
              <a:avLst/>
            </a:prstGeom>
          </p:spPr>
          <p:txBody>
            <a:bodyPr vert="horz" wrap="square" lIns="0" tIns="0" rIns="0" bIns="0" rtlCol="0">
              <a:spAutoFit/>
            </a:bodyPr>
            <a:lstStyle/>
            <a:p>
              <a:pPr marL="8659"/>
              <a:r>
                <a:rPr sz="1200" dirty="0">
                  <a:latin typeface="Arial"/>
                  <a:cs typeface="Arial"/>
                </a:rPr>
                <a:t>$5,602,800</a:t>
              </a:r>
            </a:p>
            <a:p>
              <a:pPr marL="8659">
                <a:spcBef>
                  <a:spcPts val="153"/>
                </a:spcBef>
              </a:pPr>
              <a:r>
                <a:rPr sz="1200" dirty="0">
                  <a:latin typeface="Arial"/>
                  <a:cs typeface="Arial"/>
                </a:rPr>
                <a:t>$1,120,560</a:t>
              </a:r>
            </a:p>
          </p:txBody>
        </p:sp>
        <p:sp>
          <p:nvSpPr>
            <p:cNvPr id="15" name="object 15"/>
            <p:cNvSpPr txBox="1"/>
            <p:nvPr/>
          </p:nvSpPr>
          <p:spPr>
            <a:xfrm>
              <a:off x="5951293" y="3653318"/>
              <a:ext cx="2250934" cy="1419876"/>
            </a:xfrm>
            <a:prstGeom prst="rect">
              <a:avLst/>
            </a:prstGeom>
          </p:spPr>
          <p:txBody>
            <a:bodyPr vert="horz" wrap="square" lIns="0" tIns="0" rIns="0" bIns="0" rtlCol="0">
              <a:spAutoFit/>
            </a:bodyPr>
            <a:lstStyle/>
            <a:p>
              <a:pPr marL="8659" marR="635560">
                <a:lnSpc>
                  <a:spcPct val="110000"/>
                </a:lnSpc>
              </a:pPr>
              <a:r>
                <a:rPr sz="1200" dirty="0">
                  <a:latin typeface="Arial"/>
                  <a:cs typeface="Arial"/>
                </a:rPr>
                <a:t>Fire Alarm  Paging/Intercom  Master Clock  Security</a:t>
              </a:r>
            </a:p>
            <a:p>
              <a:pPr marL="8659" marR="3464">
                <a:lnSpc>
                  <a:spcPts val="989"/>
                </a:lnSpc>
                <a:spcBef>
                  <a:spcPts val="48"/>
                </a:spcBef>
              </a:pPr>
              <a:r>
                <a:rPr sz="1200" dirty="0">
                  <a:latin typeface="Arial"/>
                  <a:cs typeface="Arial"/>
                </a:rPr>
                <a:t>Emergency Lighting and</a:t>
              </a:r>
              <a:r>
                <a:rPr sz="1200" spc="-34" dirty="0">
                  <a:latin typeface="Arial"/>
                  <a:cs typeface="Arial"/>
                </a:rPr>
                <a:t> </a:t>
              </a:r>
              <a:r>
                <a:rPr sz="1200" dirty="0">
                  <a:latin typeface="Arial"/>
                  <a:cs typeface="Arial"/>
                </a:rPr>
                <a:t>Power  District</a:t>
              </a:r>
              <a:r>
                <a:rPr sz="1200" spc="-51" dirty="0">
                  <a:latin typeface="Arial"/>
                  <a:cs typeface="Arial"/>
                </a:rPr>
                <a:t> </a:t>
              </a:r>
              <a:r>
                <a:rPr sz="1200" dirty="0">
                  <a:latin typeface="Arial"/>
                  <a:cs typeface="Arial"/>
                </a:rPr>
                <a:t>Telephone</a:t>
              </a:r>
            </a:p>
            <a:p>
              <a:pPr marL="8659">
                <a:spcBef>
                  <a:spcPts val="41"/>
                </a:spcBef>
              </a:pPr>
              <a:r>
                <a:rPr sz="1200" dirty="0">
                  <a:latin typeface="Arial"/>
                  <a:cs typeface="Arial"/>
                </a:rPr>
                <a:t>Data</a:t>
              </a:r>
              <a:r>
                <a:rPr sz="1200" spc="-55" dirty="0">
                  <a:latin typeface="Arial"/>
                  <a:cs typeface="Arial"/>
                </a:rPr>
                <a:t> </a:t>
              </a:r>
              <a:r>
                <a:rPr sz="1200" dirty="0">
                  <a:latin typeface="Arial"/>
                  <a:cs typeface="Arial"/>
                </a:rPr>
                <a:t>Network</a:t>
              </a:r>
            </a:p>
            <a:p>
              <a:pPr>
                <a:spcBef>
                  <a:spcPts val="1"/>
                </a:spcBef>
              </a:pPr>
              <a:endParaRPr sz="1200" dirty="0">
                <a:latin typeface="Times New Roman"/>
                <a:cs typeface="Times New Roman"/>
              </a:endParaRPr>
            </a:p>
            <a:p>
              <a:pPr marL="8659">
                <a:tabLst>
                  <a:tab pos="425150" algn="l"/>
                </a:tabLst>
              </a:pPr>
              <a:r>
                <a:rPr sz="1200" dirty="0">
                  <a:latin typeface="Arial"/>
                  <a:cs typeface="Arial"/>
                </a:rPr>
                <a:t>38,530	s.f.</a:t>
              </a:r>
            </a:p>
          </p:txBody>
        </p:sp>
        <p:sp>
          <p:nvSpPr>
            <p:cNvPr id="16" name="object 16"/>
            <p:cNvSpPr txBox="1"/>
            <p:nvPr/>
          </p:nvSpPr>
          <p:spPr>
            <a:xfrm>
              <a:off x="5951293" y="1675668"/>
              <a:ext cx="5181928" cy="768159"/>
            </a:xfrm>
            <a:prstGeom prst="rect">
              <a:avLst/>
            </a:prstGeom>
          </p:spPr>
          <p:txBody>
            <a:bodyPr vert="horz" wrap="square" lIns="0" tIns="0" rIns="0" bIns="0" rtlCol="0">
              <a:spAutoFit/>
            </a:bodyPr>
            <a:lstStyle/>
            <a:p>
              <a:pPr marL="8659" marR="3464" algn="just">
                <a:lnSpc>
                  <a:spcPct val="103600"/>
                </a:lnSpc>
              </a:pPr>
              <a:r>
                <a:rPr sz="1200" dirty="0">
                  <a:latin typeface="Arial"/>
                  <a:cs typeface="Arial"/>
                </a:rPr>
                <a:t>One-story building with concrete floors; metal roof deck; structural steel  frame; and masonry and concrete walls. Construction type non-  combustible, unprotected in accordance with International Building Code  with foam and balasted roof</a:t>
              </a:r>
              <a:r>
                <a:rPr sz="1200" spc="-27" dirty="0">
                  <a:latin typeface="Arial"/>
                  <a:cs typeface="Arial"/>
                </a:rPr>
                <a:t> </a:t>
              </a:r>
              <a:r>
                <a:rPr sz="1200" dirty="0">
                  <a:latin typeface="Arial"/>
                  <a:cs typeface="Arial"/>
                </a:rPr>
                <a:t>membranes.</a:t>
              </a:r>
            </a:p>
          </p:txBody>
        </p:sp>
        <p:sp>
          <p:nvSpPr>
            <p:cNvPr id="17" name="object 17"/>
            <p:cNvSpPr txBox="1"/>
            <p:nvPr/>
          </p:nvSpPr>
          <p:spPr>
            <a:xfrm>
              <a:off x="5951293" y="2407823"/>
              <a:ext cx="4988556" cy="576120"/>
            </a:xfrm>
            <a:prstGeom prst="rect">
              <a:avLst/>
            </a:prstGeom>
          </p:spPr>
          <p:txBody>
            <a:bodyPr vert="horz" wrap="square" lIns="0" tIns="0" rIns="0" bIns="0" rtlCol="0">
              <a:spAutoFit/>
            </a:bodyPr>
            <a:lstStyle/>
            <a:p>
              <a:pPr marL="8659" marR="3464">
                <a:lnSpc>
                  <a:spcPct val="103600"/>
                </a:lnSpc>
              </a:pPr>
              <a:r>
                <a:rPr sz="1200" dirty="0">
                  <a:latin typeface="Arial"/>
                  <a:cs typeface="Arial"/>
                </a:rPr>
                <a:t>Hot water boilers feeding classroom unit ventilators, air handlers, and  fan coils. Air conditioning is provided for library, offices, and computer  room through packaged rooftop AC</a:t>
              </a:r>
              <a:r>
                <a:rPr sz="1200" spc="-24" dirty="0">
                  <a:latin typeface="Arial"/>
                  <a:cs typeface="Arial"/>
                </a:rPr>
                <a:t> </a:t>
              </a:r>
              <a:r>
                <a:rPr sz="1200" dirty="0">
                  <a:latin typeface="Arial"/>
                  <a:cs typeface="Arial"/>
                </a:rPr>
                <a:t>units.</a:t>
              </a:r>
            </a:p>
          </p:txBody>
        </p:sp>
        <p:sp>
          <p:nvSpPr>
            <p:cNvPr id="18" name="object 18"/>
            <p:cNvSpPr txBox="1"/>
            <p:nvPr/>
          </p:nvSpPr>
          <p:spPr>
            <a:xfrm>
              <a:off x="5951293" y="3014755"/>
              <a:ext cx="3477795" cy="184666"/>
            </a:xfrm>
            <a:prstGeom prst="rect">
              <a:avLst/>
            </a:prstGeom>
          </p:spPr>
          <p:txBody>
            <a:bodyPr vert="horz" wrap="square" lIns="0" tIns="0" rIns="0" bIns="0" rtlCol="0">
              <a:spAutoFit/>
            </a:bodyPr>
            <a:lstStyle/>
            <a:p>
              <a:pPr marL="8659"/>
              <a:r>
                <a:rPr sz="1200" dirty="0">
                  <a:latin typeface="Arial"/>
                  <a:cs typeface="Arial"/>
                </a:rPr>
                <a:t>Well system and onsite sewage treatment</a:t>
              </a:r>
              <a:r>
                <a:rPr sz="1200" spc="-17" dirty="0">
                  <a:latin typeface="Arial"/>
                  <a:cs typeface="Arial"/>
                </a:rPr>
                <a:t> </a:t>
              </a:r>
              <a:r>
                <a:rPr sz="1200" dirty="0">
                  <a:latin typeface="Arial"/>
                  <a:cs typeface="Arial"/>
                </a:rPr>
                <a:t>facility</a:t>
              </a:r>
              <a:endParaRPr sz="1200">
                <a:latin typeface="Arial"/>
                <a:cs typeface="Arial"/>
              </a:endParaRPr>
            </a:p>
          </p:txBody>
        </p:sp>
        <p:sp>
          <p:nvSpPr>
            <p:cNvPr id="19" name="object 19"/>
            <p:cNvSpPr txBox="1"/>
            <p:nvPr/>
          </p:nvSpPr>
          <p:spPr>
            <a:xfrm>
              <a:off x="5951295" y="3285612"/>
              <a:ext cx="3149713" cy="184666"/>
            </a:xfrm>
            <a:prstGeom prst="rect">
              <a:avLst/>
            </a:prstGeom>
          </p:spPr>
          <p:txBody>
            <a:bodyPr vert="horz" wrap="square" lIns="0" tIns="0" rIns="0" bIns="0" rtlCol="0">
              <a:spAutoFit/>
            </a:bodyPr>
            <a:lstStyle/>
            <a:p>
              <a:pPr marL="8659"/>
              <a:r>
                <a:rPr sz="1200" dirty="0">
                  <a:latin typeface="Arial"/>
                  <a:cs typeface="Arial"/>
                </a:rPr>
                <a:t>1000 amp, 120/208 volt, three phase, 4</a:t>
              </a:r>
              <a:r>
                <a:rPr sz="1200" spc="-24" dirty="0">
                  <a:latin typeface="Arial"/>
                  <a:cs typeface="Arial"/>
                </a:rPr>
                <a:t> </a:t>
              </a:r>
              <a:r>
                <a:rPr sz="1200" dirty="0">
                  <a:latin typeface="Arial"/>
                  <a:cs typeface="Arial"/>
                </a:rPr>
                <a:t>wire</a:t>
              </a:r>
              <a:endParaRPr sz="1200">
                <a:latin typeface="Arial"/>
                <a:cs typeface="Arial"/>
              </a:endParaRPr>
            </a:p>
          </p:txBody>
        </p:sp>
        <p:sp>
          <p:nvSpPr>
            <p:cNvPr id="21" name="object 21"/>
            <p:cNvSpPr txBox="1"/>
            <p:nvPr/>
          </p:nvSpPr>
          <p:spPr>
            <a:xfrm>
              <a:off x="5951244" y="737936"/>
              <a:ext cx="2953446" cy="382156"/>
            </a:xfrm>
            <a:prstGeom prst="rect">
              <a:avLst/>
            </a:prstGeom>
          </p:spPr>
          <p:txBody>
            <a:bodyPr vert="horz" wrap="square" lIns="0" tIns="0" rIns="0" bIns="0" rtlCol="0">
              <a:spAutoFit/>
            </a:bodyPr>
            <a:lstStyle/>
            <a:p>
              <a:pPr marL="8659"/>
              <a:r>
                <a:rPr sz="1200" dirty="0">
                  <a:latin typeface="Arial"/>
                  <a:cs typeface="Arial"/>
                </a:rPr>
                <a:t>1954, 1968,</a:t>
              </a:r>
              <a:r>
                <a:rPr sz="1200" spc="-51" dirty="0">
                  <a:latin typeface="Arial"/>
                  <a:cs typeface="Arial"/>
                </a:rPr>
                <a:t> </a:t>
              </a:r>
              <a:r>
                <a:rPr sz="1200" dirty="0">
                  <a:latin typeface="Arial"/>
                  <a:cs typeface="Arial"/>
                </a:rPr>
                <a:t>1991</a:t>
              </a:r>
              <a:endParaRPr sz="1200">
                <a:latin typeface="Arial"/>
                <a:cs typeface="Arial"/>
              </a:endParaRPr>
            </a:p>
            <a:p>
              <a:pPr marL="8659">
                <a:spcBef>
                  <a:spcPts val="89"/>
                </a:spcBef>
              </a:pPr>
              <a:r>
                <a:rPr sz="1200" dirty="0">
                  <a:latin typeface="Arial"/>
                  <a:cs typeface="Arial"/>
                </a:rPr>
                <a:t>Eligible for 20-year State</a:t>
              </a:r>
              <a:r>
                <a:rPr sz="1200" spc="-24" dirty="0">
                  <a:latin typeface="Arial"/>
                  <a:cs typeface="Arial"/>
                </a:rPr>
                <a:t> </a:t>
              </a:r>
              <a:r>
                <a:rPr sz="1200" dirty="0">
                  <a:latin typeface="Arial"/>
                  <a:cs typeface="Arial"/>
                </a:rPr>
                <a:t>Reimbursement</a:t>
              </a:r>
              <a:endParaRPr sz="1200">
                <a:latin typeface="Arial"/>
                <a:cs typeface="Arial"/>
              </a:endParaRPr>
            </a:p>
          </p:txBody>
        </p:sp>
        <p:sp>
          <p:nvSpPr>
            <p:cNvPr id="22" name="object 22"/>
            <p:cNvSpPr txBox="1"/>
            <p:nvPr/>
          </p:nvSpPr>
          <p:spPr>
            <a:xfrm>
              <a:off x="5951244" y="1149136"/>
              <a:ext cx="5179755" cy="568745"/>
            </a:xfrm>
            <a:prstGeom prst="rect">
              <a:avLst/>
            </a:prstGeom>
          </p:spPr>
          <p:txBody>
            <a:bodyPr vert="horz" wrap="square" lIns="0" tIns="0" rIns="0" bIns="0" rtlCol="0">
              <a:spAutoFit/>
            </a:bodyPr>
            <a:lstStyle/>
            <a:p>
              <a:pPr marL="8659"/>
              <a:r>
                <a:rPr sz="1200" dirty="0">
                  <a:latin typeface="Arial"/>
                  <a:cs typeface="Arial"/>
                </a:rPr>
                <a:t>22 Schoolhouse Road, Boyertown, PA</a:t>
              </a:r>
              <a:r>
                <a:rPr sz="1200" spc="-14" dirty="0">
                  <a:latin typeface="Arial"/>
                  <a:cs typeface="Arial"/>
                </a:rPr>
                <a:t> </a:t>
              </a:r>
              <a:r>
                <a:rPr sz="1200" dirty="0">
                  <a:latin typeface="Arial"/>
                  <a:cs typeface="Arial"/>
                </a:rPr>
                <a:t>19512-7926</a:t>
              </a:r>
              <a:endParaRPr sz="1200">
                <a:latin typeface="Arial"/>
                <a:cs typeface="Arial"/>
              </a:endParaRPr>
            </a:p>
            <a:p>
              <a:pPr marL="8659" marR="3464">
                <a:lnSpc>
                  <a:spcPct val="103600"/>
                </a:lnSpc>
              </a:pPr>
              <a:r>
                <a:rPr sz="1200" dirty="0">
                  <a:latin typeface="Arial"/>
                  <a:cs typeface="Arial"/>
                </a:rPr>
                <a:t>16 acres; located in a rural area with paved drives and parking areas,  athletic fields and play</a:t>
              </a:r>
              <a:r>
                <a:rPr sz="1200" spc="-41" dirty="0">
                  <a:latin typeface="Arial"/>
                  <a:cs typeface="Arial"/>
                </a:rPr>
                <a:t> </a:t>
              </a:r>
              <a:r>
                <a:rPr sz="1200" dirty="0">
                  <a:latin typeface="Arial"/>
                  <a:cs typeface="Arial"/>
                </a:rPr>
                <a:t>areas.</a:t>
              </a:r>
              <a:endParaRPr sz="1200">
                <a:latin typeface="Arial"/>
                <a:cs typeface="Arial"/>
              </a:endParaRPr>
            </a:p>
          </p:txBody>
        </p:sp>
      </p:grpSp>
      <p:sp>
        <p:nvSpPr>
          <p:cNvPr id="23" name="object 23"/>
          <p:cNvSpPr/>
          <p:nvPr/>
        </p:nvSpPr>
        <p:spPr>
          <a:xfrm flipV="1">
            <a:off x="262487" y="656345"/>
            <a:ext cx="1478081" cy="45719"/>
          </a:xfrm>
          <a:custGeom>
            <a:avLst/>
            <a:gdLst/>
            <a:ahLst/>
            <a:cxnLst/>
            <a:rect l="l" t="t" r="r" b="b"/>
            <a:pathLst>
              <a:path w="6370320">
                <a:moveTo>
                  <a:pt x="0" y="0"/>
                </a:moveTo>
                <a:lnTo>
                  <a:pt x="6370320" y="0"/>
                </a:lnTo>
              </a:path>
            </a:pathLst>
          </a:custGeom>
          <a:ln w="24383">
            <a:solidFill>
              <a:srgbClr val="000000"/>
            </a:solidFill>
          </a:ln>
        </p:spPr>
        <p:txBody>
          <a:bodyPr wrap="square" lIns="0" tIns="0" rIns="0" bIns="0" rtlCol="0"/>
          <a:lstStyle/>
          <a:p>
            <a:endParaRPr sz="1227"/>
          </a:p>
        </p:txBody>
      </p:sp>
      <p:sp>
        <p:nvSpPr>
          <p:cNvPr id="24" name="object 24"/>
          <p:cNvSpPr txBox="1">
            <a:spLocks noGrp="1"/>
          </p:cNvSpPr>
          <p:nvPr>
            <p:ph type="ftr" sz="quarter" idx="4294967295"/>
          </p:nvPr>
        </p:nvSpPr>
        <p:spPr>
          <a:xfrm>
            <a:off x="625642" y="6587224"/>
            <a:ext cx="4335670" cy="102592"/>
          </a:xfrm>
          <a:prstGeom prst="rect">
            <a:avLst/>
          </a:prstGeom>
        </p:spPr>
        <p:txBody>
          <a:bodyPr vert="horz" wrap="square" lIns="0" tIns="0" rIns="0" bIns="0" rtlCol="0">
            <a:spAutoFit/>
          </a:bodyPr>
          <a:lstStyle/>
          <a:p>
            <a:pPr marL="8659">
              <a:lnSpc>
                <a:spcPts val="753"/>
              </a:lnSpc>
            </a:pPr>
            <a:r>
              <a:rPr sz="1000" spc="-3" dirty="0"/>
              <a:t>BOYERTOWN AREA</a:t>
            </a:r>
            <a:r>
              <a:rPr sz="1000" spc="-48" dirty="0"/>
              <a:t> </a:t>
            </a:r>
            <a:r>
              <a:rPr sz="1000" spc="-3" dirty="0"/>
              <a:t>S.D</a:t>
            </a:r>
            <a:r>
              <a:rPr spc="-3" dirty="0"/>
              <a:t>.</a:t>
            </a:r>
          </a:p>
        </p:txBody>
      </p:sp>
      <p:sp>
        <p:nvSpPr>
          <p:cNvPr id="25" name="object 25"/>
          <p:cNvSpPr txBox="1">
            <a:spLocks noGrp="1"/>
          </p:cNvSpPr>
          <p:nvPr>
            <p:ph type="sldNum" sz="quarter" idx="4294967295"/>
          </p:nvPr>
        </p:nvSpPr>
        <p:spPr>
          <a:xfrm>
            <a:off x="5043630" y="6562143"/>
            <a:ext cx="5965943" cy="102592"/>
          </a:xfrm>
          <a:prstGeom prst="rect">
            <a:avLst/>
          </a:prstGeom>
        </p:spPr>
        <p:txBody>
          <a:bodyPr vert="horz" wrap="square" lIns="0" tIns="0" rIns="0" bIns="0" rtlCol="0">
            <a:spAutoFit/>
          </a:bodyPr>
          <a:lstStyle/>
          <a:p>
            <a:pPr marL="56283">
              <a:lnSpc>
                <a:spcPts val="753"/>
              </a:lnSpc>
            </a:pPr>
            <a:r>
              <a:rPr sz="1000" spc="-3" dirty="0"/>
              <a:t>FEASIBILITY STUDY   AUGUST 2012   EI ASSOCIATES  </a:t>
            </a:r>
            <a:r>
              <a:rPr sz="1000" spc="27" dirty="0"/>
              <a:t> </a:t>
            </a:r>
            <a:r>
              <a:rPr sz="1000" spc="-3" dirty="0"/>
              <a:t>III-51</a:t>
            </a:r>
          </a:p>
        </p:txBody>
      </p:sp>
      <p:sp>
        <p:nvSpPr>
          <p:cNvPr id="27" name="object 2"/>
          <p:cNvSpPr txBox="1"/>
          <p:nvPr/>
        </p:nvSpPr>
        <p:spPr>
          <a:xfrm>
            <a:off x="1266222" y="6659023"/>
            <a:ext cx="10459452" cy="153888"/>
          </a:xfrm>
          <a:prstGeom prst="rect">
            <a:avLst/>
          </a:prstGeom>
        </p:spPr>
        <p:txBody>
          <a:bodyPr vert="horz" wrap="square" lIns="0" tIns="0" rIns="0" bIns="0" rtlCol="0">
            <a:spAutoFit/>
          </a:bodyPr>
          <a:lstStyle/>
          <a:p>
            <a:pPr marR="36830" algn="ctr">
              <a:lnSpc>
                <a:spcPct val="100000"/>
              </a:lnSpc>
            </a:pPr>
            <a:r>
              <a:rPr sz="1000" spc="-10" dirty="0">
                <a:latin typeface="Calibri"/>
                <a:cs typeface="Calibri"/>
              </a:rPr>
              <a:t>Earl</a:t>
            </a:r>
            <a:r>
              <a:rPr sz="1000" spc="-50" dirty="0">
                <a:latin typeface="Calibri"/>
                <a:cs typeface="Calibri"/>
              </a:rPr>
              <a:t> </a:t>
            </a:r>
            <a:r>
              <a:rPr sz="1000" spc="-5" dirty="0" smtClean="0">
                <a:latin typeface="Calibri"/>
                <a:cs typeface="Calibri"/>
              </a:rPr>
              <a:t>Elementary</a:t>
            </a:r>
            <a:r>
              <a:rPr lang="en-US" sz="1000" dirty="0">
                <a:latin typeface="Calibri"/>
                <a:cs typeface="Calibri"/>
              </a:rPr>
              <a:t> </a:t>
            </a:r>
            <a:r>
              <a:rPr lang="en-US" sz="1000" dirty="0" smtClean="0">
                <a:latin typeface="Calibri"/>
                <a:cs typeface="Calibri"/>
              </a:rPr>
              <a:t>- </a:t>
            </a:r>
            <a:r>
              <a:rPr sz="1000" spc="-5" dirty="0" smtClean="0">
                <a:latin typeface="Calibri"/>
                <a:cs typeface="Calibri"/>
              </a:rPr>
              <a:t>2012 </a:t>
            </a:r>
            <a:r>
              <a:rPr sz="1000" spc="-5" dirty="0">
                <a:latin typeface="Calibri"/>
                <a:cs typeface="Calibri"/>
              </a:rPr>
              <a:t>District Wide Feasibility</a:t>
            </a:r>
            <a:r>
              <a:rPr sz="1000" spc="-15" dirty="0">
                <a:latin typeface="Calibri"/>
                <a:cs typeface="Calibri"/>
              </a:rPr>
              <a:t> </a:t>
            </a:r>
            <a:r>
              <a:rPr sz="1000" spc="-5" dirty="0" smtClean="0">
                <a:latin typeface="Calibri"/>
                <a:cs typeface="Calibri"/>
              </a:rPr>
              <a:t>Study</a:t>
            </a:r>
            <a:r>
              <a:rPr lang="en-US" sz="1000" spc="-5" dirty="0" smtClean="0">
                <a:latin typeface="Calibri"/>
                <a:cs typeface="Calibri"/>
              </a:rPr>
              <a:t>                                                                                                                                               </a:t>
            </a:r>
            <a:r>
              <a:rPr sz="1000" spc="-5" dirty="0" smtClean="0">
                <a:latin typeface="Calibri"/>
                <a:cs typeface="Calibri"/>
              </a:rPr>
              <a:t>Full </a:t>
            </a:r>
            <a:r>
              <a:rPr sz="1000" spc="-5" dirty="0">
                <a:latin typeface="Calibri"/>
                <a:cs typeface="Calibri"/>
              </a:rPr>
              <a:t>study can be found at  </a:t>
            </a:r>
            <a:r>
              <a:rPr sz="1000" u="heavy" spc="-5" dirty="0">
                <a:solidFill>
                  <a:srgbClr val="0462C1"/>
                </a:solidFill>
                <a:latin typeface="Calibri"/>
                <a:cs typeface="Calibri"/>
                <a:hlinkClick r:id="rId3"/>
              </a:rPr>
              <a:t>http://</a:t>
            </a:r>
            <a:r>
              <a:rPr sz="1000" u="heavy" spc="-5" dirty="0" smtClean="0">
                <a:solidFill>
                  <a:srgbClr val="0462C1"/>
                </a:solidFill>
                <a:latin typeface="Calibri"/>
                <a:cs typeface="Calibri"/>
                <a:hlinkClick r:id="rId3"/>
              </a:rPr>
              <a:t>www.boyertownasd.org/Page/4373</a:t>
            </a:r>
            <a:r>
              <a:rPr lang="en-US" sz="1000" u="heavy" spc="-5" dirty="0" smtClean="0">
                <a:solidFill>
                  <a:srgbClr val="0462C1"/>
                </a:solidFill>
                <a:latin typeface="Calibri"/>
                <a:cs typeface="Calibri"/>
              </a:rPr>
              <a:t>               </a:t>
            </a:r>
            <a:endParaRPr sz="1000" dirty="0">
              <a:latin typeface="Calibri"/>
              <a:cs typeface="Calibri"/>
            </a:endParaRPr>
          </a:p>
        </p:txBody>
      </p:sp>
    </p:spTree>
    <p:extLst>
      <p:ext uri="{BB962C8B-B14F-4D97-AF65-F5344CB8AC3E}">
        <p14:creationId xmlns:p14="http://schemas.microsoft.com/office/powerpoint/2010/main" val="2142854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BASD Enrollment/ Capacity/ </a:t>
            </a:r>
            <a:r>
              <a:rPr lang="en-US" smtClean="0"/>
              <a:t>Room Usage</a:t>
            </a:r>
            <a:endParaRPr lang="en-US" dirty="0"/>
          </a:p>
        </p:txBody>
      </p:sp>
      <p:sp>
        <p:nvSpPr>
          <p:cNvPr id="3" name="Content Placeholder 2"/>
          <p:cNvSpPr>
            <a:spLocks noGrp="1"/>
          </p:cNvSpPr>
          <p:nvPr>
            <p:ph idx="1"/>
          </p:nvPr>
        </p:nvSpPr>
        <p:spPr>
          <a:xfrm>
            <a:off x="1097280" y="2045368"/>
            <a:ext cx="10058400" cy="4082715"/>
          </a:xfrm>
        </p:spPr>
        <p:txBody>
          <a:bodyPr>
            <a:noAutofit/>
          </a:bodyPr>
          <a:lstStyle/>
          <a:p>
            <a:pPr lvl="1">
              <a:lnSpc>
                <a:spcPct val="100000"/>
              </a:lnSpc>
              <a:spcBef>
                <a:spcPts val="0"/>
              </a:spcBef>
              <a:spcAft>
                <a:spcPts val="0"/>
              </a:spcAft>
              <a:buFont typeface="Arial" panose="020B0604020202020204" pitchFamily="34" charset="0"/>
              <a:buChar char="•"/>
            </a:pPr>
            <a:r>
              <a:rPr lang="en-US" sz="2400" dirty="0" smtClean="0"/>
              <a:t>BASD 2015 Elementary Classroom Usage</a:t>
            </a:r>
          </a:p>
          <a:p>
            <a:pPr lvl="1">
              <a:lnSpc>
                <a:spcPct val="100000"/>
              </a:lnSpc>
              <a:spcBef>
                <a:spcPts val="0"/>
              </a:spcBef>
              <a:spcAft>
                <a:spcPts val="0"/>
              </a:spcAft>
              <a:buFont typeface="Arial" panose="020B0604020202020204" pitchFamily="34" charset="0"/>
              <a:buChar char="•"/>
            </a:pPr>
            <a:endParaRPr lang="en-US" sz="2400" dirty="0"/>
          </a:p>
          <a:p>
            <a:pPr lvl="2">
              <a:lnSpc>
                <a:spcPct val="100000"/>
              </a:lnSpc>
              <a:spcBef>
                <a:spcPts val="0"/>
              </a:spcBef>
              <a:spcAft>
                <a:spcPts val="0"/>
              </a:spcAft>
              <a:buFont typeface="Arial" panose="020B0604020202020204" pitchFamily="34" charset="0"/>
              <a:buChar char="•"/>
            </a:pPr>
            <a:r>
              <a:rPr lang="en-US" sz="2000" dirty="0" smtClean="0"/>
              <a:t>2015 Elementary Enrollment</a:t>
            </a:r>
          </a:p>
          <a:p>
            <a:pPr lvl="2">
              <a:lnSpc>
                <a:spcPct val="100000"/>
              </a:lnSpc>
              <a:spcBef>
                <a:spcPts val="0"/>
              </a:spcBef>
              <a:spcAft>
                <a:spcPts val="0"/>
              </a:spcAft>
              <a:buFont typeface="Arial" panose="020B0604020202020204" pitchFamily="34" charset="0"/>
              <a:buChar char="•"/>
            </a:pPr>
            <a:endParaRPr lang="en-US" sz="2000" dirty="0"/>
          </a:p>
          <a:p>
            <a:pPr lvl="2">
              <a:lnSpc>
                <a:spcPct val="100000"/>
              </a:lnSpc>
              <a:spcBef>
                <a:spcPts val="0"/>
              </a:spcBef>
              <a:spcAft>
                <a:spcPts val="0"/>
              </a:spcAft>
              <a:buFont typeface="Arial" panose="020B0604020202020204" pitchFamily="34" charset="0"/>
              <a:buChar char="•"/>
            </a:pPr>
            <a:r>
              <a:rPr lang="en-US" sz="2000" dirty="0" smtClean="0"/>
              <a:t>2017 Estimated Elementary Enrollment</a:t>
            </a:r>
          </a:p>
          <a:p>
            <a:pPr lvl="2">
              <a:lnSpc>
                <a:spcPct val="100000"/>
              </a:lnSpc>
              <a:spcBef>
                <a:spcPts val="0"/>
              </a:spcBef>
              <a:spcAft>
                <a:spcPts val="0"/>
              </a:spcAft>
              <a:buFont typeface="Arial" panose="020B0604020202020204" pitchFamily="34" charset="0"/>
              <a:buChar char="•"/>
            </a:pPr>
            <a:endParaRPr lang="en-US" sz="2000" dirty="0"/>
          </a:p>
          <a:p>
            <a:pPr lvl="2">
              <a:lnSpc>
                <a:spcPct val="100000"/>
              </a:lnSpc>
              <a:spcBef>
                <a:spcPts val="0"/>
              </a:spcBef>
              <a:spcAft>
                <a:spcPts val="0"/>
              </a:spcAft>
              <a:buFont typeface="Arial" panose="020B0604020202020204" pitchFamily="34" charset="0"/>
              <a:buChar char="•"/>
            </a:pPr>
            <a:r>
              <a:rPr lang="en-US" sz="2000" dirty="0" smtClean="0"/>
              <a:t>2015 Classroom Usage</a:t>
            </a:r>
          </a:p>
          <a:p>
            <a:pPr lvl="2">
              <a:lnSpc>
                <a:spcPct val="100000"/>
              </a:lnSpc>
              <a:spcBef>
                <a:spcPts val="0"/>
              </a:spcBef>
              <a:spcAft>
                <a:spcPts val="0"/>
              </a:spcAft>
              <a:buFont typeface="Arial" panose="020B0604020202020204" pitchFamily="34" charset="0"/>
              <a:buChar char="•"/>
            </a:pPr>
            <a:endParaRPr lang="en-US" sz="2000" dirty="0"/>
          </a:p>
          <a:p>
            <a:pPr lvl="2">
              <a:lnSpc>
                <a:spcPct val="100000"/>
              </a:lnSpc>
              <a:spcBef>
                <a:spcPts val="0"/>
              </a:spcBef>
              <a:spcAft>
                <a:spcPts val="0"/>
              </a:spcAft>
              <a:buFont typeface="Arial" panose="020B0604020202020204" pitchFamily="34" charset="0"/>
              <a:buChar char="•"/>
            </a:pPr>
            <a:r>
              <a:rPr lang="en-US" sz="2000" dirty="0" smtClean="0"/>
              <a:t>2017 Classroom Gain</a:t>
            </a:r>
          </a:p>
        </p:txBody>
      </p:sp>
    </p:spTree>
    <p:extLst>
      <p:ext uri="{BB962C8B-B14F-4D97-AF65-F5344CB8AC3E}">
        <p14:creationId xmlns:p14="http://schemas.microsoft.com/office/powerpoint/2010/main" val="3043751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BASD Enrollment/ Capacity/ </a:t>
            </a:r>
            <a:r>
              <a:rPr lang="en-US" smtClean="0"/>
              <a:t>Room Usage</a:t>
            </a:r>
            <a:endParaRPr lang="en-US" dirty="0"/>
          </a:p>
        </p:txBody>
      </p:sp>
      <p:sp>
        <p:nvSpPr>
          <p:cNvPr id="3" name="Content Placeholder 2"/>
          <p:cNvSpPr>
            <a:spLocks noGrp="1"/>
          </p:cNvSpPr>
          <p:nvPr>
            <p:ph idx="1"/>
          </p:nvPr>
        </p:nvSpPr>
        <p:spPr>
          <a:xfrm>
            <a:off x="1097280" y="2045368"/>
            <a:ext cx="10058400" cy="4082715"/>
          </a:xfrm>
        </p:spPr>
        <p:txBody>
          <a:bodyPr>
            <a:noAutofit/>
          </a:bodyPr>
          <a:lstStyle/>
          <a:p>
            <a:pPr marL="201168" lvl="1" indent="0" algn="ctr">
              <a:lnSpc>
                <a:spcPct val="100000"/>
              </a:lnSpc>
              <a:spcBef>
                <a:spcPts val="0"/>
              </a:spcBef>
              <a:spcAft>
                <a:spcPts val="0"/>
              </a:spcAft>
              <a:buNone/>
            </a:pPr>
            <a:r>
              <a:rPr lang="en-US" sz="2400" dirty="0" smtClean="0"/>
              <a:t>Elementary Class Size</a:t>
            </a:r>
          </a:p>
        </p:txBody>
      </p:sp>
      <p:graphicFrame>
        <p:nvGraphicFramePr>
          <p:cNvPr id="4" name="Table 3"/>
          <p:cNvGraphicFramePr>
            <a:graphicFrameLocks noGrp="1"/>
          </p:cNvGraphicFramePr>
          <p:nvPr>
            <p:extLst>
              <p:ext uri="{D42A27DB-BD31-4B8C-83A1-F6EECF244321}">
                <p14:modId xmlns:p14="http://schemas.microsoft.com/office/powerpoint/2010/main" val="301006890"/>
              </p:ext>
            </p:extLst>
          </p:nvPr>
        </p:nvGraphicFramePr>
        <p:xfrm>
          <a:off x="2400969" y="2951479"/>
          <a:ext cx="8127999" cy="1473200"/>
        </p:xfrm>
        <a:graphic>
          <a:graphicData uri="http://schemas.openxmlformats.org/drawingml/2006/table">
            <a:tbl>
              <a:tblPr firstRow="1" bandRow="1">
                <a:tableStyleId>{5C22544A-7EE6-4342-B048-85BDC9FD1C3A}</a:tableStyleId>
              </a:tblPr>
              <a:tblGrid>
                <a:gridCol w="2709333"/>
                <a:gridCol w="2709333"/>
                <a:gridCol w="2709333"/>
              </a:tblGrid>
              <a:tr h="336526">
                <a:tc>
                  <a:txBody>
                    <a:bodyPr/>
                    <a:lstStyle/>
                    <a:p>
                      <a:endParaRPr lang="en-US" dirty="0"/>
                    </a:p>
                  </a:txBody>
                  <a:tcPr/>
                </a:tc>
                <a:tc>
                  <a:txBody>
                    <a:bodyPr/>
                    <a:lstStyle/>
                    <a:p>
                      <a:pPr algn="ctr"/>
                      <a:r>
                        <a:rPr lang="en-US" dirty="0" smtClean="0"/>
                        <a:t>K-3</a:t>
                      </a:r>
                      <a:endParaRPr lang="en-US" dirty="0"/>
                    </a:p>
                  </a:txBody>
                  <a:tcPr/>
                </a:tc>
                <a:tc>
                  <a:txBody>
                    <a:bodyPr/>
                    <a:lstStyle/>
                    <a:p>
                      <a:pPr algn="ctr"/>
                      <a:r>
                        <a:rPr lang="en-US" dirty="0" smtClean="0"/>
                        <a:t>4-6</a:t>
                      </a:r>
                      <a:endParaRPr lang="en-US" dirty="0"/>
                    </a:p>
                  </a:txBody>
                  <a:tcPr/>
                </a:tc>
              </a:tr>
              <a:tr h="370840">
                <a:tc>
                  <a:txBody>
                    <a:bodyPr/>
                    <a:lstStyle/>
                    <a:p>
                      <a:pPr algn="ctr"/>
                      <a:r>
                        <a:rPr lang="en-US" dirty="0" smtClean="0"/>
                        <a:t>2005</a:t>
                      </a:r>
                      <a:endParaRPr lang="en-US" dirty="0"/>
                    </a:p>
                  </a:txBody>
                  <a:tcPr/>
                </a:tc>
                <a:tc>
                  <a:txBody>
                    <a:bodyPr/>
                    <a:lstStyle/>
                    <a:p>
                      <a:pPr algn="ctr"/>
                      <a:r>
                        <a:rPr lang="en-US" dirty="0" smtClean="0"/>
                        <a:t>21.9</a:t>
                      </a:r>
                      <a:endParaRPr lang="en-US" dirty="0"/>
                    </a:p>
                  </a:txBody>
                  <a:tcPr/>
                </a:tc>
                <a:tc>
                  <a:txBody>
                    <a:bodyPr/>
                    <a:lstStyle/>
                    <a:p>
                      <a:pPr algn="ctr"/>
                      <a:r>
                        <a:rPr lang="en-US" dirty="0" smtClean="0"/>
                        <a:t>24.6</a:t>
                      </a:r>
                      <a:endParaRPr lang="en-US" dirty="0"/>
                    </a:p>
                  </a:txBody>
                  <a:tcPr/>
                </a:tc>
              </a:tr>
              <a:tr h="370840">
                <a:tc>
                  <a:txBody>
                    <a:bodyPr/>
                    <a:lstStyle/>
                    <a:p>
                      <a:pPr algn="ctr"/>
                      <a:r>
                        <a:rPr lang="en-US" dirty="0" smtClean="0"/>
                        <a:t>2010</a:t>
                      </a:r>
                      <a:endParaRPr lang="en-US" dirty="0"/>
                    </a:p>
                  </a:txBody>
                  <a:tcPr/>
                </a:tc>
                <a:tc>
                  <a:txBody>
                    <a:bodyPr/>
                    <a:lstStyle/>
                    <a:p>
                      <a:pPr algn="ctr"/>
                      <a:r>
                        <a:rPr lang="en-US" dirty="0" smtClean="0"/>
                        <a:t>22.5</a:t>
                      </a:r>
                      <a:endParaRPr lang="en-US" dirty="0"/>
                    </a:p>
                  </a:txBody>
                  <a:tcPr/>
                </a:tc>
                <a:tc>
                  <a:txBody>
                    <a:bodyPr/>
                    <a:lstStyle/>
                    <a:p>
                      <a:pPr algn="ctr"/>
                      <a:r>
                        <a:rPr lang="en-US" dirty="0" smtClean="0"/>
                        <a:t>24.9</a:t>
                      </a:r>
                      <a:endParaRPr lang="en-US" dirty="0"/>
                    </a:p>
                  </a:txBody>
                  <a:tcPr/>
                </a:tc>
              </a:tr>
              <a:tr h="0">
                <a:tc>
                  <a:txBody>
                    <a:bodyPr/>
                    <a:lstStyle/>
                    <a:p>
                      <a:pPr algn="ctr"/>
                      <a:r>
                        <a:rPr lang="en-US" dirty="0" smtClean="0"/>
                        <a:t>2015</a:t>
                      </a:r>
                      <a:endParaRPr lang="en-US" dirty="0"/>
                    </a:p>
                  </a:txBody>
                  <a:tcPr/>
                </a:tc>
                <a:tc>
                  <a:txBody>
                    <a:bodyPr/>
                    <a:lstStyle/>
                    <a:p>
                      <a:pPr algn="ctr"/>
                      <a:r>
                        <a:rPr lang="en-US" dirty="0" smtClean="0"/>
                        <a:t>20.8</a:t>
                      </a:r>
                      <a:endParaRPr lang="en-US" dirty="0"/>
                    </a:p>
                  </a:txBody>
                  <a:tcPr/>
                </a:tc>
                <a:tc>
                  <a:txBody>
                    <a:bodyPr/>
                    <a:lstStyle/>
                    <a:p>
                      <a:pPr algn="ctr"/>
                      <a:r>
                        <a:rPr lang="en-US" dirty="0" smtClean="0"/>
                        <a:t>24</a:t>
                      </a:r>
                      <a:endParaRPr lang="en-US" dirty="0"/>
                    </a:p>
                  </a:txBody>
                  <a:tcPr/>
                </a:tc>
              </a:tr>
            </a:tbl>
          </a:graphicData>
        </a:graphic>
      </p:graphicFrame>
    </p:spTree>
    <p:extLst>
      <p:ext uri="{BB962C8B-B14F-4D97-AF65-F5344CB8AC3E}">
        <p14:creationId xmlns:p14="http://schemas.microsoft.com/office/powerpoint/2010/main" val="3122931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8832783" cy="916555"/>
          </a:xfrm>
        </p:spPr>
        <p:txBody>
          <a:bodyPr/>
          <a:lstStyle/>
          <a:p>
            <a:pPr algn="ctr"/>
            <a:r>
              <a:rPr lang="en-US" dirty="0" smtClean="0"/>
              <a:t>ELEMENTARY ENROLLMENT STUDY</a:t>
            </a:r>
            <a:endParaRPr lang="en-US" dirty="0"/>
          </a:p>
        </p:txBody>
      </p:sp>
      <p:sp>
        <p:nvSpPr>
          <p:cNvPr id="3" name="Content Placeholder 2"/>
          <p:cNvSpPr>
            <a:spLocks noGrp="1"/>
          </p:cNvSpPr>
          <p:nvPr>
            <p:ph idx="1"/>
          </p:nvPr>
        </p:nvSpPr>
        <p:spPr/>
        <p:txBody>
          <a:bodyPr>
            <a:normAutofit fontScale="77500" lnSpcReduction="20000"/>
          </a:bodyPr>
          <a:lstStyle/>
          <a:p>
            <a:r>
              <a:rPr lang="en-US" i="1" dirty="0"/>
              <a:t>Taken from the May 26, 2015 SUPERINTENDENT’S REPORT	 - Item #</a:t>
            </a:r>
            <a:r>
              <a:rPr lang="en-US" i="1" dirty="0" smtClean="0"/>
              <a:t>8</a:t>
            </a:r>
            <a:endParaRPr lang="en-US" dirty="0"/>
          </a:p>
          <a:p>
            <a:r>
              <a:rPr lang="en-US" b="1" i="1" dirty="0"/>
              <a:t>         8</a:t>
            </a:r>
            <a:r>
              <a:rPr lang="en-US" b="1" dirty="0"/>
              <a:t>.</a:t>
            </a:r>
            <a:r>
              <a:rPr lang="en-US" b="1" i="1" dirty="0"/>
              <a:t>  </a:t>
            </a:r>
            <a:r>
              <a:rPr lang="en-US" b="1" i="1" u="sng" dirty="0"/>
              <a:t>ELEMENTARY ENROLLMENT STUDY</a:t>
            </a:r>
            <a:endParaRPr lang="en-US" b="1" u="sng" dirty="0"/>
          </a:p>
          <a:p>
            <a:r>
              <a:rPr lang="en-US" i="1" u="sng" dirty="0"/>
              <a:t>INFORMATION:</a:t>
            </a:r>
            <a:endParaRPr lang="en-US" dirty="0"/>
          </a:p>
          <a:p>
            <a:r>
              <a:rPr lang="en-US" i="1" dirty="0"/>
              <a:t>The Boyertown Area School District has completed facilities and demographics studies.   This information serves to guide the Board of School Directors and Administration as decisions are made to continue to provide educational facilities for our students.  A need has been identified to study our long-term needs at our elementary level.  Administration is proposing a process that ensures appropriate resources and information is in place to thoroughly study these needs, involves stakeholders with opportunities to provide input and develops options for the Board of School Directors to consider.  A timeline has been developed to detail the steps Administration proposes to evaluate and address our elementary enrollment needs.</a:t>
            </a:r>
            <a:endParaRPr lang="en-US" dirty="0"/>
          </a:p>
          <a:p>
            <a:r>
              <a:rPr lang="en-US" i="1" dirty="0"/>
              <a:t> </a:t>
            </a:r>
            <a:endParaRPr lang="en-US" dirty="0"/>
          </a:p>
          <a:p>
            <a:r>
              <a:rPr lang="en-US" i="1" u="sng" dirty="0"/>
              <a:t>RECOMMENDATION:</a:t>
            </a:r>
            <a:endParaRPr lang="en-US" dirty="0"/>
          </a:p>
          <a:p>
            <a:r>
              <a:rPr lang="en-US" i="1" dirty="0"/>
              <a:t>That the Board of School Directors approves the proposed timeline for the study of the District’s elementary enrollment needs.  The Board President will establish an ad hoc committee to work with Administration to study these needs, consider options, and make recommendations to the Facilities Committee / Board of School Directors.  </a:t>
            </a:r>
            <a:endParaRPr lang="en-US" dirty="0"/>
          </a:p>
          <a:p>
            <a:endParaRPr lang="en-US" dirty="0"/>
          </a:p>
        </p:txBody>
      </p:sp>
    </p:spTree>
    <p:extLst>
      <p:ext uri="{BB962C8B-B14F-4D97-AF65-F5344CB8AC3E}">
        <p14:creationId xmlns:p14="http://schemas.microsoft.com/office/powerpoint/2010/main" val="3037650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Information</a:t>
            </a:r>
            <a:endParaRPr lang="en-US" dirty="0"/>
          </a:p>
        </p:txBody>
      </p:sp>
      <p:sp>
        <p:nvSpPr>
          <p:cNvPr id="3" name="Content Placeholder 2"/>
          <p:cNvSpPr>
            <a:spLocks noGrp="1"/>
          </p:cNvSpPr>
          <p:nvPr>
            <p:ph idx="1"/>
          </p:nvPr>
        </p:nvSpPr>
        <p:spPr>
          <a:xfrm>
            <a:off x="1940388" y="2487886"/>
            <a:ext cx="8372184" cy="1138717"/>
          </a:xfrm>
        </p:spPr>
        <p:txBody>
          <a:bodyPr>
            <a:normAutofit/>
          </a:bodyPr>
          <a:lstStyle/>
          <a:p>
            <a:pPr marL="201168" lvl="1" indent="0">
              <a:buNone/>
            </a:pPr>
            <a:r>
              <a:rPr lang="en-US" sz="2400" dirty="0" smtClean="0"/>
              <a:t>Agendas , minutes and reports are available on BASD Website at</a:t>
            </a:r>
          </a:p>
          <a:p>
            <a:pPr marL="201168" lvl="1" indent="0">
              <a:buNone/>
            </a:pPr>
            <a:r>
              <a:rPr lang="en-US" sz="2400" dirty="0">
                <a:hlinkClick r:id="rId3"/>
              </a:rPr>
              <a:t>http://</a:t>
            </a:r>
            <a:r>
              <a:rPr lang="en-US" sz="2400" dirty="0" smtClean="0">
                <a:hlinkClick r:id="rId3"/>
              </a:rPr>
              <a:t>www.boyertownasd.org/Page/4373</a:t>
            </a:r>
            <a:endParaRPr lang="en-US" sz="2400" dirty="0" smtClean="0"/>
          </a:p>
          <a:p>
            <a:pPr marL="201168" lvl="1" indent="0">
              <a:buNone/>
            </a:pPr>
            <a:endParaRPr lang="en-US" sz="2400" dirty="0"/>
          </a:p>
        </p:txBody>
      </p:sp>
    </p:spTree>
    <p:extLst>
      <p:ext uri="{BB962C8B-B14F-4D97-AF65-F5344CB8AC3E}">
        <p14:creationId xmlns:p14="http://schemas.microsoft.com/office/powerpoint/2010/main" val="3582517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NEXT STEPS</a:t>
            </a:r>
            <a:endParaRPr lang="en-US" dirty="0"/>
          </a:p>
        </p:txBody>
      </p:sp>
      <p:sp>
        <p:nvSpPr>
          <p:cNvPr id="3" name="Content Placeholder 2"/>
          <p:cNvSpPr>
            <a:spLocks noGrp="1"/>
          </p:cNvSpPr>
          <p:nvPr>
            <p:ph idx="1"/>
          </p:nvPr>
        </p:nvSpPr>
        <p:spPr>
          <a:xfrm>
            <a:off x="1097280" y="2069433"/>
            <a:ext cx="10058400" cy="3292982"/>
          </a:xfrm>
        </p:spPr>
        <p:txBody>
          <a:bodyPr>
            <a:normAutofit/>
          </a:bodyPr>
          <a:lstStyle/>
          <a:p>
            <a:pPr>
              <a:buFont typeface="Wingdings" panose="05000000000000000000" pitchFamily="2" charset="2"/>
              <a:buChar char="§"/>
            </a:pPr>
            <a:r>
              <a:rPr lang="en-US" sz="2400" dirty="0" smtClean="0"/>
              <a:t>April/May 2016 – Administration/ Committee Chair visit PTA/HSA meetings at each school to share information</a:t>
            </a:r>
          </a:p>
          <a:p>
            <a:pPr>
              <a:buFont typeface="Wingdings" panose="05000000000000000000" pitchFamily="2" charset="2"/>
              <a:buChar char="§"/>
            </a:pPr>
            <a:r>
              <a:rPr lang="en-US" sz="2400" dirty="0" smtClean="0"/>
              <a:t>May 24, 2016– </a:t>
            </a:r>
            <a:r>
              <a:rPr lang="en-US" sz="2400" dirty="0" smtClean="0"/>
              <a:t>Enrollment Review Committee </a:t>
            </a:r>
            <a:r>
              <a:rPr lang="en-US" sz="2400" dirty="0" smtClean="0"/>
              <a:t>meeting, </a:t>
            </a:r>
          </a:p>
          <a:p>
            <a:pPr marL="0" indent="0">
              <a:buNone/>
            </a:pPr>
            <a:r>
              <a:rPr lang="en-US" sz="2400" dirty="0"/>
              <a:t> </a:t>
            </a:r>
            <a:r>
              <a:rPr lang="en-US" sz="2400" dirty="0" smtClean="0"/>
              <a:t>                                        </a:t>
            </a:r>
            <a:r>
              <a:rPr lang="en-US" sz="2400" dirty="0" smtClean="0"/>
              <a:t>Education Center 7:30 p.m.</a:t>
            </a:r>
            <a:endParaRPr lang="en-US" sz="2400" dirty="0" smtClean="0"/>
          </a:p>
          <a:p>
            <a:pPr>
              <a:buFont typeface="Wingdings" panose="05000000000000000000" pitchFamily="2" charset="2"/>
              <a:buChar char="§"/>
            </a:pPr>
            <a:r>
              <a:rPr lang="en-US" sz="2400" dirty="0" smtClean="0"/>
              <a:t>Summer 2016 </a:t>
            </a:r>
            <a:r>
              <a:rPr lang="en-US" sz="2400" dirty="0" smtClean="0"/>
              <a:t>– Additional meeting and data collection</a:t>
            </a:r>
          </a:p>
          <a:p>
            <a:pPr>
              <a:buFont typeface="Wingdings" panose="05000000000000000000" pitchFamily="2" charset="2"/>
              <a:buChar char="§"/>
            </a:pPr>
            <a:r>
              <a:rPr lang="en-US" sz="2400" dirty="0" smtClean="0"/>
              <a:t>Fall </a:t>
            </a:r>
            <a:r>
              <a:rPr lang="en-US" sz="2400" dirty="0" smtClean="0"/>
              <a:t>2016 – Board action on recommendations/options</a:t>
            </a:r>
          </a:p>
          <a:p>
            <a:pPr lvl="1">
              <a:buFont typeface="Wingdings" panose="05000000000000000000" pitchFamily="2" charset="2"/>
              <a:buChar char="q"/>
            </a:pPr>
            <a:endParaRPr lang="en-US" dirty="0"/>
          </a:p>
        </p:txBody>
      </p:sp>
    </p:spTree>
    <p:extLst>
      <p:ext uri="{BB962C8B-B14F-4D97-AF65-F5344CB8AC3E}">
        <p14:creationId xmlns:p14="http://schemas.microsoft.com/office/powerpoint/2010/main" val="3280508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269480"/>
          </a:xfrm>
        </p:spPr>
        <p:txBody>
          <a:bodyPr>
            <a:normAutofit fontScale="90000"/>
          </a:bodyPr>
          <a:lstStyle/>
          <a:p>
            <a:pPr algn="ctr"/>
            <a:r>
              <a:rPr lang="en-US" dirty="0" smtClean="0"/>
              <a:t>ENROLLMENT REVIEW COMMITTEE</a:t>
            </a:r>
            <a:br>
              <a:rPr lang="en-US" dirty="0" smtClean="0"/>
            </a:br>
            <a:r>
              <a:rPr lang="en-US" dirty="0" smtClean="0"/>
              <a:t>TIMELINE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06293459"/>
              </p:ext>
            </p:extLst>
          </p:nvPr>
        </p:nvGraphicFramePr>
        <p:xfrm>
          <a:off x="1907409" y="1804736"/>
          <a:ext cx="8447773" cy="4274779"/>
        </p:xfrm>
        <a:graphic>
          <a:graphicData uri="http://schemas.openxmlformats.org/drawingml/2006/table">
            <a:tbl>
              <a:tblPr firstRow="1" firstCol="1" bandRow="1">
                <a:tableStyleId>{5C22544A-7EE6-4342-B048-85BDC9FD1C3A}</a:tableStyleId>
              </a:tblPr>
              <a:tblGrid>
                <a:gridCol w="2014889"/>
                <a:gridCol w="6432884"/>
              </a:tblGrid>
              <a:tr h="547032">
                <a:tc>
                  <a:txBody>
                    <a:bodyPr/>
                    <a:lstStyle/>
                    <a:p>
                      <a:pPr marL="0" marR="0" algn="ctr">
                        <a:lnSpc>
                          <a:spcPct val="115000"/>
                        </a:lnSpc>
                        <a:spcBef>
                          <a:spcPts val="0"/>
                        </a:spcBef>
                        <a:spcAft>
                          <a:spcPts val="0"/>
                        </a:spcAft>
                      </a:pPr>
                      <a:r>
                        <a:rPr lang="en-US" sz="1400" dirty="0">
                          <a:effectLst/>
                        </a:rPr>
                        <a:t>Summer 2015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c>
                  <a:txBody>
                    <a:bodyPr/>
                    <a:lstStyle/>
                    <a:p>
                      <a:pPr marL="0" marR="0" algn="l">
                        <a:lnSpc>
                          <a:spcPct val="115000"/>
                        </a:lnSpc>
                        <a:spcBef>
                          <a:spcPts val="0"/>
                        </a:spcBef>
                        <a:spcAft>
                          <a:spcPts val="0"/>
                        </a:spcAft>
                      </a:pPr>
                      <a:r>
                        <a:rPr lang="en-US" sz="1400" b="0" dirty="0">
                          <a:solidFill>
                            <a:schemeClr val="tx1"/>
                          </a:solidFill>
                          <a:effectLst/>
                        </a:rPr>
                        <a:t>Resources secured to ensure BASD can effectively evaluate District needs</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solidFill>
                      <a:schemeClr val="bg1">
                        <a:lumMod val="95000"/>
                      </a:schemeClr>
                    </a:solidFill>
                  </a:tcPr>
                </a:tc>
              </a:tr>
              <a:tr h="992587">
                <a:tc>
                  <a:txBody>
                    <a:bodyPr/>
                    <a:lstStyle/>
                    <a:p>
                      <a:pPr marL="0" marR="0" algn="ctr">
                        <a:lnSpc>
                          <a:spcPct val="115000"/>
                        </a:lnSpc>
                        <a:spcBef>
                          <a:spcPts val="0"/>
                        </a:spcBef>
                        <a:spcAft>
                          <a:spcPts val="0"/>
                        </a:spcAft>
                      </a:pPr>
                      <a:r>
                        <a:rPr lang="en-US" sz="1400" dirty="0">
                          <a:effectLst/>
                        </a:rPr>
                        <a:t>Fall 2015 – Winter 2016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c>
                  <a:txBody>
                    <a:bodyPr/>
                    <a:lstStyle/>
                    <a:p>
                      <a:pPr marL="0" marR="0" algn="l">
                        <a:lnSpc>
                          <a:spcPct val="115000"/>
                        </a:lnSpc>
                        <a:spcBef>
                          <a:spcPts val="0"/>
                        </a:spcBef>
                        <a:spcAft>
                          <a:spcPts val="0"/>
                        </a:spcAft>
                      </a:pPr>
                      <a:r>
                        <a:rPr lang="en-US" sz="1400" dirty="0">
                          <a:effectLst/>
                        </a:rPr>
                        <a:t>Board Ad-Hoc Committee formed to evaluate information;</a:t>
                      </a:r>
                    </a:p>
                    <a:p>
                      <a:pPr marL="342900" marR="0" lvl="0" indent="-342900" algn="l">
                        <a:lnSpc>
                          <a:spcPct val="115000"/>
                        </a:lnSpc>
                        <a:spcBef>
                          <a:spcPts val="0"/>
                        </a:spcBef>
                        <a:spcAft>
                          <a:spcPts val="0"/>
                        </a:spcAft>
                        <a:buFont typeface="Symbol" panose="05050102010706020507" pitchFamily="18" charset="2"/>
                        <a:buChar char=""/>
                      </a:pPr>
                      <a:r>
                        <a:rPr lang="en-US" sz="1400" dirty="0">
                          <a:effectLst/>
                        </a:rPr>
                        <a:t>Public Input</a:t>
                      </a:r>
                    </a:p>
                    <a:p>
                      <a:pPr marL="342900" marR="0" lvl="0" indent="-342900" algn="l">
                        <a:lnSpc>
                          <a:spcPct val="115000"/>
                        </a:lnSpc>
                        <a:spcBef>
                          <a:spcPts val="0"/>
                        </a:spcBef>
                        <a:spcAft>
                          <a:spcPts val="0"/>
                        </a:spcAft>
                        <a:buFont typeface="Symbol" panose="05050102010706020507" pitchFamily="18" charset="2"/>
                        <a:buChar char=""/>
                      </a:pPr>
                      <a:r>
                        <a:rPr lang="en-US" sz="1400" dirty="0">
                          <a:effectLst/>
                        </a:rPr>
                        <a:t>Meetings with parent groups to gather input</a:t>
                      </a:r>
                    </a:p>
                    <a:p>
                      <a:pPr marL="342900" marR="0" lvl="0" indent="-342900" algn="l">
                        <a:lnSpc>
                          <a:spcPct val="115000"/>
                        </a:lnSpc>
                        <a:spcBef>
                          <a:spcPts val="0"/>
                        </a:spcBef>
                        <a:spcAft>
                          <a:spcPts val="0"/>
                        </a:spcAft>
                        <a:buFont typeface="Symbol" panose="05050102010706020507" pitchFamily="18" charset="2"/>
                        <a:buChar char=""/>
                      </a:pPr>
                      <a:r>
                        <a:rPr lang="en-US" sz="1400" dirty="0">
                          <a:effectLst/>
                        </a:rPr>
                        <a:t>Community Forums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r>
              <a:tr h="547032">
                <a:tc>
                  <a:txBody>
                    <a:bodyPr/>
                    <a:lstStyle/>
                    <a:p>
                      <a:pPr marL="0" marR="0" algn="ctr">
                        <a:lnSpc>
                          <a:spcPct val="115000"/>
                        </a:lnSpc>
                        <a:spcBef>
                          <a:spcPts val="0"/>
                        </a:spcBef>
                        <a:spcAft>
                          <a:spcPts val="0"/>
                        </a:spcAft>
                      </a:pPr>
                      <a:r>
                        <a:rPr lang="en-US" sz="1400" dirty="0">
                          <a:effectLst/>
                        </a:rPr>
                        <a:t>Spring / Summer 2016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c>
                  <a:txBody>
                    <a:bodyPr/>
                    <a:lstStyle/>
                    <a:p>
                      <a:pPr marL="0" marR="0" algn="l">
                        <a:lnSpc>
                          <a:spcPct val="115000"/>
                        </a:lnSpc>
                        <a:spcBef>
                          <a:spcPts val="0"/>
                        </a:spcBef>
                        <a:spcAft>
                          <a:spcPts val="0"/>
                        </a:spcAft>
                      </a:pPr>
                      <a:r>
                        <a:rPr lang="en-US" sz="1400" dirty="0">
                          <a:effectLst/>
                        </a:rPr>
                        <a:t>Ad-Hoc Committee shares options for Board review/ public input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r>
              <a:tr h="547032">
                <a:tc>
                  <a:txBody>
                    <a:bodyPr/>
                    <a:lstStyle/>
                    <a:p>
                      <a:pPr marL="0" marR="0" algn="ctr">
                        <a:lnSpc>
                          <a:spcPct val="115000"/>
                        </a:lnSpc>
                        <a:spcBef>
                          <a:spcPts val="0"/>
                        </a:spcBef>
                        <a:spcAft>
                          <a:spcPts val="0"/>
                        </a:spcAft>
                      </a:pPr>
                      <a:r>
                        <a:rPr lang="en-US" sz="1400" dirty="0">
                          <a:effectLst/>
                        </a:rPr>
                        <a:t>Fall 2016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c>
                  <a:txBody>
                    <a:bodyPr/>
                    <a:lstStyle/>
                    <a:p>
                      <a:pPr marL="0" marR="0" algn="l">
                        <a:lnSpc>
                          <a:spcPct val="115000"/>
                        </a:lnSpc>
                        <a:spcBef>
                          <a:spcPts val="0"/>
                        </a:spcBef>
                        <a:spcAft>
                          <a:spcPts val="0"/>
                        </a:spcAft>
                      </a:pPr>
                      <a:r>
                        <a:rPr lang="en-US" sz="1400" dirty="0">
                          <a:effectLst/>
                        </a:rPr>
                        <a:t>Board action taken on option that meets needs of BASD Community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r>
              <a:tr h="547032">
                <a:tc>
                  <a:txBody>
                    <a:bodyPr/>
                    <a:lstStyle/>
                    <a:p>
                      <a:pPr marL="0" marR="0" algn="ctr">
                        <a:lnSpc>
                          <a:spcPct val="115000"/>
                        </a:lnSpc>
                        <a:spcBef>
                          <a:spcPts val="0"/>
                        </a:spcBef>
                        <a:spcAft>
                          <a:spcPts val="0"/>
                        </a:spcAft>
                      </a:pPr>
                      <a:r>
                        <a:rPr lang="en-US" sz="1400" dirty="0">
                          <a:effectLst/>
                        </a:rPr>
                        <a:t>Winter/Spring 2017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c>
                  <a:txBody>
                    <a:bodyPr/>
                    <a:lstStyle/>
                    <a:p>
                      <a:pPr marL="0" marR="0" algn="l">
                        <a:lnSpc>
                          <a:spcPct val="115000"/>
                        </a:lnSpc>
                        <a:spcBef>
                          <a:spcPts val="0"/>
                        </a:spcBef>
                        <a:spcAft>
                          <a:spcPts val="0"/>
                        </a:spcAft>
                      </a:pPr>
                      <a:r>
                        <a:rPr lang="en-US" sz="1400" dirty="0">
                          <a:effectLst/>
                        </a:rPr>
                        <a:t>Transition activities/communication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r>
              <a:tr h="547032">
                <a:tc>
                  <a:txBody>
                    <a:bodyPr/>
                    <a:lstStyle/>
                    <a:p>
                      <a:pPr marL="0" marR="0" algn="ctr">
                        <a:lnSpc>
                          <a:spcPct val="115000"/>
                        </a:lnSpc>
                        <a:spcBef>
                          <a:spcPts val="0"/>
                        </a:spcBef>
                        <a:spcAft>
                          <a:spcPts val="0"/>
                        </a:spcAft>
                      </a:pPr>
                      <a:r>
                        <a:rPr lang="en-US" sz="1400" dirty="0">
                          <a:effectLst/>
                        </a:rPr>
                        <a:t>August 2017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c>
                  <a:txBody>
                    <a:bodyPr/>
                    <a:lstStyle/>
                    <a:p>
                      <a:pPr marL="0" marR="0" algn="l">
                        <a:lnSpc>
                          <a:spcPct val="115000"/>
                        </a:lnSpc>
                        <a:spcBef>
                          <a:spcPts val="0"/>
                        </a:spcBef>
                        <a:spcAft>
                          <a:spcPts val="0"/>
                        </a:spcAft>
                      </a:pPr>
                      <a:r>
                        <a:rPr lang="en-US" sz="1400" dirty="0">
                          <a:effectLst/>
                        </a:rPr>
                        <a:t>6</a:t>
                      </a:r>
                      <a:r>
                        <a:rPr lang="en-US" sz="1400" baseline="30000" dirty="0">
                          <a:effectLst/>
                        </a:rPr>
                        <a:t>th</a:t>
                      </a:r>
                      <a:r>
                        <a:rPr lang="en-US" sz="1400" dirty="0">
                          <a:effectLst/>
                        </a:rPr>
                        <a:t> grade moves to middle school/ 9</a:t>
                      </a:r>
                      <a:r>
                        <a:rPr lang="en-US" sz="1400" baseline="30000" dirty="0">
                          <a:effectLst/>
                        </a:rPr>
                        <a:t>th</a:t>
                      </a:r>
                      <a:r>
                        <a:rPr lang="en-US" sz="1400" dirty="0">
                          <a:effectLst/>
                        </a:rPr>
                        <a:t> grade moves to BASH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r>
              <a:tr h="547032">
                <a:tc>
                  <a:txBody>
                    <a:bodyPr/>
                    <a:lstStyle/>
                    <a:p>
                      <a:pPr marL="0" marR="0" algn="ctr">
                        <a:lnSpc>
                          <a:spcPct val="115000"/>
                        </a:lnSpc>
                        <a:spcBef>
                          <a:spcPts val="0"/>
                        </a:spcBef>
                        <a:spcAft>
                          <a:spcPts val="0"/>
                        </a:spcAft>
                      </a:pPr>
                      <a:r>
                        <a:rPr lang="en-US" sz="1400" dirty="0">
                          <a:effectLst/>
                        </a:rPr>
                        <a:t>August 2017 </a:t>
                      </a:r>
                    </a:p>
                    <a:p>
                      <a:pPr marL="0" marR="0" algn="ctr">
                        <a:lnSpc>
                          <a:spcPct val="115000"/>
                        </a:lnSpc>
                        <a:spcBef>
                          <a:spcPts val="0"/>
                        </a:spcBef>
                        <a:spcAft>
                          <a:spcPts val="0"/>
                        </a:spcAft>
                      </a:pPr>
                      <a:r>
                        <a:rPr lang="en-US" sz="900" dirty="0">
                          <a:effectLst/>
                        </a:rPr>
                        <a:t> </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c>
                  <a:txBody>
                    <a:bodyPr/>
                    <a:lstStyle/>
                    <a:p>
                      <a:pPr marL="0" marR="0" algn="l">
                        <a:lnSpc>
                          <a:spcPct val="115000"/>
                        </a:lnSpc>
                        <a:spcBef>
                          <a:spcPts val="0"/>
                        </a:spcBef>
                        <a:spcAft>
                          <a:spcPts val="0"/>
                        </a:spcAft>
                      </a:pPr>
                      <a:r>
                        <a:rPr lang="en-US" sz="1400" dirty="0">
                          <a:effectLst/>
                        </a:rPr>
                        <a:t>Implement approved changes to BASD elementary enrollment or begin work on approved actions.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39" marR="43039" marT="0" marB="0" anchor="ctr"/>
                </a:tc>
              </a:tr>
            </a:tbl>
          </a:graphicData>
        </a:graphic>
      </p:graphicFrame>
    </p:spTree>
    <p:extLst>
      <p:ext uri="{BB962C8B-B14F-4D97-AF65-F5344CB8AC3E}">
        <p14:creationId xmlns:p14="http://schemas.microsoft.com/office/powerpoint/2010/main" val="1624088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BASD ELEMENTARY BACKGROUND</a:t>
            </a:r>
            <a:endParaRPr lang="en-US" dirty="0"/>
          </a:p>
        </p:txBody>
      </p:sp>
      <p:sp>
        <p:nvSpPr>
          <p:cNvPr id="3" name="Content Placeholder 2"/>
          <p:cNvSpPr>
            <a:spLocks noGrp="1"/>
          </p:cNvSpPr>
          <p:nvPr>
            <p:ph idx="1"/>
          </p:nvPr>
        </p:nvSpPr>
        <p:spPr>
          <a:xfrm>
            <a:off x="1097280" y="2045368"/>
            <a:ext cx="10058400" cy="4082715"/>
          </a:xfrm>
        </p:spPr>
        <p:txBody>
          <a:bodyPr>
            <a:noAutofit/>
          </a:bodyPr>
          <a:lstStyle/>
          <a:p>
            <a:pPr>
              <a:lnSpc>
                <a:spcPct val="100000"/>
              </a:lnSpc>
              <a:spcBef>
                <a:spcPts val="0"/>
              </a:spcBef>
              <a:spcAft>
                <a:spcPts val="0"/>
              </a:spcAft>
            </a:pPr>
            <a:r>
              <a:rPr lang="en-US" sz="2400" dirty="0" smtClean="0"/>
              <a:t>2005 -  Gray Attendance areas established</a:t>
            </a:r>
          </a:p>
          <a:p>
            <a:pPr lvl="1">
              <a:lnSpc>
                <a:spcPct val="100000"/>
              </a:lnSpc>
              <a:spcBef>
                <a:spcPts val="0"/>
              </a:spcBef>
              <a:spcAft>
                <a:spcPts val="0"/>
              </a:spcAft>
              <a:buFont typeface="Wingdings" panose="05000000000000000000" pitchFamily="2" charset="2"/>
              <a:buChar char="§"/>
            </a:pPr>
            <a:r>
              <a:rPr lang="en-US" sz="2400" dirty="0" smtClean="0"/>
              <a:t>Gray areas expanded several times</a:t>
            </a:r>
          </a:p>
          <a:p>
            <a:pPr lvl="1">
              <a:lnSpc>
                <a:spcPct val="100000"/>
              </a:lnSpc>
              <a:spcBef>
                <a:spcPts val="0"/>
              </a:spcBef>
              <a:spcAft>
                <a:spcPts val="0"/>
              </a:spcAft>
              <a:buFont typeface="Wingdings" panose="05000000000000000000" pitchFamily="2" charset="2"/>
              <a:buChar char="§"/>
            </a:pPr>
            <a:r>
              <a:rPr lang="en-US" sz="2400" dirty="0" smtClean="0"/>
              <a:t>K-6 new enrollment in gray areas placed by Administration</a:t>
            </a:r>
          </a:p>
          <a:p>
            <a:pPr marL="201168" lvl="1" indent="0">
              <a:lnSpc>
                <a:spcPct val="100000"/>
              </a:lnSpc>
              <a:spcBef>
                <a:spcPts val="0"/>
              </a:spcBef>
              <a:spcAft>
                <a:spcPts val="0"/>
              </a:spcAft>
              <a:buNone/>
            </a:pPr>
            <a:endParaRPr lang="en-US" sz="2400" dirty="0" smtClean="0"/>
          </a:p>
          <a:p>
            <a:pPr marL="91440" lvl="1" indent="-91440">
              <a:lnSpc>
                <a:spcPct val="100000"/>
              </a:lnSpc>
              <a:spcBef>
                <a:spcPts val="0"/>
              </a:spcBef>
              <a:spcAft>
                <a:spcPts val="0"/>
              </a:spcAft>
              <a:buSzPct val="100000"/>
              <a:buFont typeface="Calibri" panose="020F0502020204030204" pitchFamily="34" charset="0"/>
              <a:buChar char=" "/>
            </a:pPr>
            <a:r>
              <a:rPr lang="en-US" sz="2400" dirty="0"/>
              <a:t>2005 - Present  - “Bubble” Sections</a:t>
            </a:r>
          </a:p>
          <a:p>
            <a:pPr marL="468630" lvl="2" indent="-285750">
              <a:lnSpc>
                <a:spcPct val="100000"/>
              </a:lnSpc>
              <a:spcBef>
                <a:spcPts val="0"/>
              </a:spcBef>
              <a:spcAft>
                <a:spcPts val="0"/>
              </a:spcAft>
              <a:buSzPct val="100000"/>
              <a:buFont typeface="Wingdings" panose="05000000000000000000" pitchFamily="2" charset="2"/>
              <a:buChar char="§"/>
            </a:pPr>
            <a:r>
              <a:rPr lang="en-US" sz="2400" dirty="0"/>
              <a:t>Sections are added or deleted at a school per BASD elementary class size </a:t>
            </a:r>
            <a:r>
              <a:rPr lang="en-US" sz="2400" dirty="0" smtClean="0"/>
              <a:t>guidelines</a:t>
            </a:r>
          </a:p>
          <a:p>
            <a:pPr marL="182880" lvl="2" indent="0">
              <a:lnSpc>
                <a:spcPct val="100000"/>
              </a:lnSpc>
              <a:spcBef>
                <a:spcPts val="0"/>
              </a:spcBef>
              <a:spcAft>
                <a:spcPts val="0"/>
              </a:spcAft>
              <a:buSzPct val="100000"/>
              <a:buNone/>
            </a:pPr>
            <a:endParaRPr lang="en-US" sz="2400" dirty="0"/>
          </a:p>
          <a:p>
            <a:pPr>
              <a:lnSpc>
                <a:spcPct val="100000"/>
              </a:lnSpc>
              <a:spcBef>
                <a:spcPts val="0"/>
              </a:spcBef>
              <a:spcAft>
                <a:spcPts val="0"/>
              </a:spcAft>
            </a:pPr>
            <a:r>
              <a:rPr lang="en-US" sz="2400" dirty="0" smtClean="0"/>
              <a:t>2009 -  Redistricting</a:t>
            </a:r>
          </a:p>
          <a:p>
            <a:pPr lvl="1">
              <a:lnSpc>
                <a:spcPct val="100000"/>
              </a:lnSpc>
              <a:spcBef>
                <a:spcPts val="0"/>
              </a:spcBef>
              <a:spcAft>
                <a:spcPts val="0"/>
              </a:spcAft>
              <a:buFont typeface="Wingdings" panose="05000000000000000000" pitchFamily="2" charset="2"/>
              <a:buChar char="§"/>
            </a:pPr>
            <a:r>
              <a:rPr lang="en-US" sz="2400" dirty="0" smtClean="0"/>
              <a:t>All schools involved with redistricting to alleviate enrollment in Montgomery County Schools</a:t>
            </a:r>
          </a:p>
          <a:p>
            <a:pPr marL="201168" lvl="1" indent="0">
              <a:lnSpc>
                <a:spcPct val="100000"/>
              </a:lnSpc>
              <a:spcBef>
                <a:spcPts val="0"/>
              </a:spcBef>
              <a:spcAft>
                <a:spcPts val="0"/>
              </a:spcAft>
              <a:buNone/>
            </a:pPr>
            <a:endParaRPr lang="en-US" sz="2400" dirty="0" smtClean="0"/>
          </a:p>
        </p:txBody>
      </p:sp>
    </p:spTree>
    <p:extLst>
      <p:ext uri="{BB962C8B-B14F-4D97-AF65-F5344CB8AC3E}">
        <p14:creationId xmlns:p14="http://schemas.microsoft.com/office/powerpoint/2010/main" val="1147493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BASD ELEMENTARY BACKGROUND</a:t>
            </a:r>
            <a:endParaRPr lang="en-US" dirty="0"/>
          </a:p>
        </p:txBody>
      </p:sp>
      <p:sp>
        <p:nvSpPr>
          <p:cNvPr id="3" name="Content Placeholder 2"/>
          <p:cNvSpPr>
            <a:spLocks noGrp="1"/>
          </p:cNvSpPr>
          <p:nvPr>
            <p:ph idx="1"/>
          </p:nvPr>
        </p:nvSpPr>
        <p:spPr>
          <a:xfrm>
            <a:off x="1097280" y="2045368"/>
            <a:ext cx="10058400" cy="4082715"/>
          </a:xfrm>
        </p:spPr>
        <p:txBody>
          <a:bodyPr>
            <a:noAutofit/>
          </a:bodyPr>
          <a:lstStyle/>
          <a:p>
            <a:pPr>
              <a:lnSpc>
                <a:spcPct val="100000"/>
              </a:lnSpc>
              <a:spcBef>
                <a:spcPts val="0"/>
              </a:spcBef>
              <a:spcAft>
                <a:spcPts val="0"/>
              </a:spcAft>
            </a:pPr>
            <a:r>
              <a:rPr lang="en-US" sz="2400" dirty="0" smtClean="0"/>
              <a:t>Grade Level Caps</a:t>
            </a:r>
          </a:p>
          <a:p>
            <a:pPr lvl="1">
              <a:lnSpc>
                <a:spcPct val="100000"/>
              </a:lnSpc>
              <a:spcBef>
                <a:spcPts val="0"/>
              </a:spcBef>
              <a:spcAft>
                <a:spcPts val="0"/>
              </a:spcAft>
              <a:buFont typeface="Wingdings" panose="05000000000000000000" pitchFamily="2" charset="2"/>
              <a:buChar char="§"/>
            </a:pPr>
            <a:r>
              <a:rPr lang="en-US" sz="2400" dirty="0" smtClean="0"/>
              <a:t>A few times in the past ten years a grade level at an elementary school was capped and subsequently enrolled students were assigned to a neighboring school</a:t>
            </a:r>
          </a:p>
          <a:p>
            <a:pPr marL="201168" lvl="1" indent="0">
              <a:lnSpc>
                <a:spcPct val="100000"/>
              </a:lnSpc>
              <a:spcBef>
                <a:spcPts val="0"/>
              </a:spcBef>
              <a:spcAft>
                <a:spcPts val="0"/>
              </a:spcAft>
              <a:buNone/>
            </a:pPr>
            <a:endParaRPr lang="en-US" sz="2400" dirty="0" smtClean="0"/>
          </a:p>
          <a:p>
            <a:pPr>
              <a:lnSpc>
                <a:spcPct val="100000"/>
              </a:lnSpc>
              <a:spcBef>
                <a:spcPts val="0"/>
              </a:spcBef>
              <a:spcAft>
                <a:spcPts val="0"/>
              </a:spcAft>
            </a:pPr>
            <a:r>
              <a:rPr lang="en-US" sz="2400" dirty="0" smtClean="0"/>
              <a:t>Classroom Repurposing</a:t>
            </a:r>
          </a:p>
          <a:p>
            <a:pPr lvl="1">
              <a:lnSpc>
                <a:spcPct val="100000"/>
              </a:lnSpc>
              <a:spcBef>
                <a:spcPts val="0"/>
              </a:spcBef>
              <a:spcAft>
                <a:spcPts val="0"/>
              </a:spcAft>
              <a:buFont typeface="Wingdings" panose="05000000000000000000" pitchFamily="2" charset="2"/>
              <a:buChar char="§"/>
            </a:pPr>
            <a:r>
              <a:rPr lang="en-US" sz="2400" dirty="0" smtClean="0"/>
              <a:t>During the past three years all elementary computer labs have been repurposed to classrooms or instructional spaces</a:t>
            </a:r>
          </a:p>
          <a:p>
            <a:pPr lvl="1">
              <a:lnSpc>
                <a:spcPct val="100000"/>
              </a:lnSpc>
              <a:spcBef>
                <a:spcPts val="0"/>
              </a:spcBef>
              <a:spcAft>
                <a:spcPts val="0"/>
              </a:spcAft>
              <a:buFont typeface="Wingdings" panose="05000000000000000000" pitchFamily="2" charset="2"/>
              <a:buChar char="§"/>
            </a:pPr>
            <a:r>
              <a:rPr lang="en-US" sz="2400" dirty="0" smtClean="0"/>
              <a:t>Science/LGI rooms have been repurposed to classroom space</a:t>
            </a:r>
          </a:p>
          <a:p>
            <a:pPr marL="201168" lvl="1" indent="0">
              <a:lnSpc>
                <a:spcPct val="100000"/>
              </a:lnSpc>
              <a:spcBef>
                <a:spcPts val="0"/>
              </a:spcBef>
              <a:spcAft>
                <a:spcPts val="0"/>
              </a:spcAft>
              <a:buNone/>
            </a:pPr>
            <a:endParaRPr lang="en-US" sz="2400" dirty="0" smtClean="0"/>
          </a:p>
        </p:txBody>
      </p:sp>
    </p:spTree>
    <p:extLst>
      <p:ext uri="{BB962C8B-B14F-4D97-AF65-F5344CB8AC3E}">
        <p14:creationId xmlns:p14="http://schemas.microsoft.com/office/powerpoint/2010/main" val="476703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BASD ELEMENTARY BACKGROUND</a:t>
            </a:r>
            <a:endParaRPr lang="en-US" dirty="0"/>
          </a:p>
        </p:txBody>
      </p:sp>
      <p:sp>
        <p:nvSpPr>
          <p:cNvPr id="3" name="Content Placeholder 2"/>
          <p:cNvSpPr>
            <a:spLocks noGrp="1"/>
          </p:cNvSpPr>
          <p:nvPr>
            <p:ph idx="1"/>
          </p:nvPr>
        </p:nvSpPr>
        <p:spPr>
          <a:xfrm>
            <a:off x="1097280" y="1892969"/>
            <a:ext cx="10058400" cy="4403558"/>
          </a:xfrm>
        </p:spPr>
        <p:txBody>
          <a:bodyPr>
            <a:noAutofit/>
          </a:bodyPr>
          <a:lstStyle/>
          <a:p>
            <a:pPr>
              <a:lnSpc>
                <a:spcPct val="100000"/>
              </a:lnSpc>
              <a:spcBef>
                <a:spcPts val="0"/>
              </a:spcBef>
              <a:spcAft>
                <a:spcPts val="0"/>
              </a:spcAft>
            </a:pPr>
            <a:r>
              <a:rPr lang="en-US" sz="2400" dirty="0" smtClean="0"/>
              <a:t>Special Education Programs</a:t>
            </a:r>
          </a:p>
          <a:p>
            <a:pPr lvl="1">
              <a:lnSpc>
                <a:spcPct val="100000"/>
              </a:lnSpc>
              <a:spcBef>
                <a:spcPts val="0"/>
              </a:spcBef>
              <a:spcAft>
                <a:spcPts val="0"/>
              </a:spcAft>
              <a:buFont typeface="Wingdings" panose="05000000000000000000" pitchFamily="2" charset="2"/>
              <a:buChar char="§"/>
            </a:pPr>
            <a:r>
              <a:rPr lang="en-US" sz="2400" dirty="0" smtClean="0"/>
              <a:t>During the past ten years two Autistic Support classrooms (WES), one Emotional Support classroom (BES) and an English as a Second Language (BES) program has been added to meet District-wide student needs</a:t>
            </a:r>
          </a:p>
          <a:p>
            <a:pPr marL="201168" lvl="1" indent="0">
              <a:lnSpc>
                <a:spcPct val="100000"/>
              </a:lnSpc>
              <a:spcBef>
                <a:spcPts val="0"/>
              </a:spcBef>
              <a:spcAft>
                <a:spcPts val="0"/>
              </a:spcAft>
              <a:buNone/>
            </a:pPr>
            <a:endParaRPr lang="en-US" sz="2400" dirty="0" smtClean="0"/>
          </a:p>
          <a:p>
            <a:pPr marL="201168" lvl="1" indent="0">
              <a:lnSpc>
                <a:spcPct val="100000"/>
              </a:lnSpc>
              <a:spcBef>
                <a:spcPts val="0"/>
              </a:spcBef>
              <a:spcAft>
                <a:spcPts val="0"/>
              </a:spcAft>
              <a:buNone/>
            </a:pPr>
            <a:r>
              <a:rPr lang="en-US" sz="2400" dirty="0"/>
              <a:t>Modular Classrooms</a:t>
            </a:r>
          </a:p>
          <a:p>
            <a:pPr lvl="1">
              <a:lnSpc>
                <a:spcPct val="100000"/>
              </a:lnSpc>
              <a:spcBef>
                <a:spcPts val="0"/>
              </a:spcBef>
              <a:spcAft>
                <a:spcPts val="0"/>
              </a:spcAft>
              <a:buFont typeface="Wingdings" panose="05000000000000000000" pitchFamily="2" charset="2"/>
              <a:buChar char="§"/>
            </a:pPr>
            <a:r>
              <a:rPr lang="en-US" sz="2400" dirty="0"/>
              <a:t>Two modular classrooms were added to GES in August 2015 to increase building instructional </a:t>
            </a:r>
            <a:r>
              <a:rPr lang="en-US" sz="2400" dirty="0" smtClean="0"/>
              <a:t>space</a:t>
            </a:r>
          </a:p>
          <a:p>
            <a:pPr marL="201168" lvl="1" indent="0">
              <a:lnSpc>
                <a:spcPct val="100000"/>
              </a:lnSpc>
              <a:spcBef>
                <a:spcPts val="0"/>
              </a:spcBef>
              <a:spcAft>
                <a:spcPts val="0"/>
              </a:spcAft>
              <a:buNone/>
            </a:pPr>
            <a:endParaRPr lang="en-US" sz="2400" dirty="0"/>
          </a:p>
          <a:p>
            <a:pPr>
              <a:lnSpc>
                <a:spcPct val="100000"/>
              </a:lnSpc>
              <a:spcBef>
                <a:spcPts val="0"/>
              </a:spcBef>
              <a:spcAft>
                <a:spcPts val="0"/>
              </a:spcAft>
            </a:pPr>
            <a:r>
              <a:rPr lang="en-US" sz="2400" dirty="0" smtClean="0"/>
              <a:t>Grade Reconfiguration</a:t>
            </a:r>
          </a:p>
          <a:p>
            <a:pPr lvl="1">
              <a:lnSpc>
                <a:spcPct val="100000"/>
              </a:lnSpc>
              <a:spcBef>
                <a:spcPts val="0"/>
              </a:spcBef>
              <a:spcAft>
                <a:spcPts val="0"/>
              </a:spcAft>
              <a:buFont typeface="Wingdings" panose="05000000000000000000" pitchFamily="2" charset="2"/>
              <a:buChar char="§"/>
            </a:pPr>
            <a:r>
              <a:rPr lang="en-US" sz="2400" dirty="0" smtClean="0"/>
              <a:t>In August 2017 all grade six students will attend JHE or JHW, converting to middle school program for grades 6-8</a:t>
            </a:r>
          </a:p>
          <a:p>
            <a:pPr marL="201168" lvl="1" indent="0">
              <a:lnSpc>
                <a:spcPct val="100000"/>
              </a:lnSpc>
              <a:spcBef>
                <a:spcPts val="0"/>
              </a:spcBef>
              <a:spcAft>
                <a:spcPts val="0"/>
              </a:spcAft>
              <a:buNone/>
            </a:pPr>
            <a:endParaRPr lang="en-US" sz="2400" dirty="0" smtClean="0"/>
          </a:p>
        </p:txBody>
      </p:sp>
    </p:spTree>
    <p:extLst>
      <p:ext uri="{BB962C8B-B14F-4D97-AF65-F5344CB8AC3E}">
        <p14:creationId xmlns:p14="http://schemas.microsoft.com/office/powerpoint/2010/main" val="489081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HANOVER RESEARCH DISCUSSION</a:t>
            </a:r>
            <a:endParaRPr lang="en-US" dirty="0"/>
          </a:p>
        </p:txBody>
      </p:sp>
      <p:sp>
        <p:nvSpPr>
          <p:cNvPr id="3" name="Content Placeholder 2"/>
          <p:cNvSpPr>
            <a:spLocks noGrp="1"/>
          </p:cNvSpPr>
          <p:nvPr>
            <p:ph idx="1"/>
          </p:nvPr>
        </p:nvSpPr>
        <p:spPr>
          <a:xfrm>
            <a:off x="1097280" y="2174595"/>
            <a:ext cx="10058400" cy="3255658"/>
          </a:xfrm>
        </p:spPr>
        <p:txBody>
          <a:bodyPr/>
          <a:lstStyle/>
          <a:p>
            <a:pPr marL="0" indent="0">
              <a:buNone/>
            </a:pPr>
            <a:endParaRPr lang="en-US" sz="1800" dirty="0" smtClean="0"/>
          </a:p>
          <a:p>
            <a:pPr marL="201168" lvl="1" indent="0">
              <a:buNone/>
            </a:pPr>
            <a:r>
              <a:rPr lang="en-US" sz="2400" dirty="0" smtClean="0"/>
              <a:t>Impacts of School and Class Size on Student Outcome</a:t>
            </a:r>
          </a:p>
          <a:p>
            <a:pPr lvl="1">
              <a:buFont typeface="Wingdings" panose="05000000000000000000" pitchFamily="2" charset="2"/>
              <a:buChar char="§"/>
            </a:pPr>
            <a:r>
              <a:rPr lang="en-US" sz="2400" dirty="0" smtClean="0"/>
              <a:t>Key Findings</a:t>
            </a:r>
          </a:p>
          <a:p>
            <a:pPr marL="201168" lvl="1" indent="0">
              <a:buNone/>
            </a:pPr>
            <a:endParaRPr lang="en-US" sz="2400" dirty="0"/>
          </a:p>
          <a:p>
            <a:pPr marL="201168" lvl="1" indent="0">
              <a:buNone/>
            </a:pPr>
            <a:r>
              <a:rPr lang="en-US" sz="2400" dirty="0" smtClean="0"/>
              <a:t>Elementary School Enrollment Redistribution</a:t>
            </a:r>
          </a:p>
          <a:p>
            <a:pPr lvl="1">
              <a:buFont typeface="Wingdings" panose="05000000000000000000" pitchFamily="2" charset="2"/>
              <a:buChar char="§"/>
            </a:pPr>
            <a:r>
              <a:rPr lang="en-US" sz="2400" dirty="0" smtClean="0"/>
              <a:t>Key Findings</a:t>
            </a:r>
          </a:p>
          <a:p>
            <a:pPr marL="201168" lvl="1" indent="0">
              <a:buNone/>
            </a:pPr>
            <a:endParaRPr lang="en-US" dirty="0" smtClean="0"/>
          </a:p>
          <a:p>
            <a:pPr marL="201168" lvl="1" indent="0">
              <a:buNone/>
            </a:pPr>
            <a:r>
              <a:rPr lang="en-US" dirty="0" smtClean="0"/>
              <a:t>	</a:t>
            </a:r>
            <a:endParaRPr lang="en-US" dirty="0"/>
          </a:p>
        </p:txBody>
      </p:sp>
    </p:spTree>
    <p:extLst>
      <p:ext uri="{BB962C8B-B14F-4D97-AF65-F5344CB8AC3E}">
        <p14:creationId xmlns:p14="http://schemas.microsoft.com/office/powerpoint/2010/main" val="477995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7491" y="2157664"/>
            <a:ext cx="10058400" cy="3906252"/>
          </a:xfrm>
        </p:spPr>
        <p:txBody>
          <a:bodyPr>
            <a:normAutofit fontScale="62500" lnSpcReduction="20000"/>
          </a:bodyPr>
          <a:lstStyle/>
          <a:p>
            <a:pPr marL="0" indent="0">
              <a:buNone/>
            </a:pPr>
            <a:endParaRPr lang="en-US" sz="1800" dirty="0" smtClean="0"/>
          </a:p>
          <a:p>
            <a:pPr marL="201168" lvl="1" indent="0">
              <a:buNone/>
            </a:pPr>
            <a:r>
              <a:rPr lang="en-US" sz="3800" dirty="0" smtClean="0"/>
              <a:t>Understanding our current enrollment boundaries</a:t>
            </a:r>
          </a:p>
          <a:p>
            <a:pPr marL="201168" lvl="1" indent="0">
              <a:buNone/>
            </a:pPr>
            <a:endParaRPr lang="en-US" sz="3800" dirty="0" smtClean="0"/>
          </a:p>
          <a:p>
            <a:pPr lvl="1">
              <a:buFont typeface="Wingdings" panose="05000000000000000000" pitchFamily="2" charset="2"/>
              <a:buChar char="§"/>
            </a:pPr>
            <a:r>
              <a:rPr lang="en-US" sz="3800" dirty="0" smtClean="0"/>
              <a:t>School/Student Display</a:t>
            </a:r>
          </a:p>
          <a:p>
            <a:pPr marL="201168" lvl="1" indent="0">
              <a:buNone/>
            </a:pPr>
            <a:endParaRPr lang="en-US" sz="3800" dirty="0" smtClean="0"/>
          </a:p>
          <a:p>
            <a:pPr lvl="1">
              <a:buFont typeface="Wingdings" panose="05000000000000000000" pitchFamily="2" charset="2"/>
              <a:buChar char="§"/>
            </a:pPr>
            <a:r>
              <a:rPr lang="en-US" sz="3800" dirty="0" smtClean="0"/>
              <a:t>Attendance Area/ Outside Area</a:t>
            </a:r>
          </a:p>
          <a:p>
            <a:pPr marL="201168" lvl="1" indent="0">
              <a:buNone/>
            </a:pPr>
            <a:endParaRPr lang="en-US" sz="3800" dirty="0" smtClean="0"/>
          </a:p>
          <a:p>
            <a:pPr lvl="1">
              <a:buFont typeface="Wingdings" panose="05000000000000000000" pitchFamily="2" charset="2"/>
              <a:buChar char="§"/>
            </a:pPr>
            <a:r>
              <a:rPr lang="en-US" sz="3800" dirty="0" smtClean="0"/>
              <a:t>Distance to Schools</a:t>
            </a:r>
          </a:p>
          <a:p>
            <a:pPr marL="201168" lvl="1" indent="0">
              <a:buNone/>
            </a:pPr>
            <a:endParaRPr lang="en-US" sz="3800" dirty="0" smtClean="0"/>
          </a:p>
          <a:p>
            <a:pPr lvl="1">
              <a:buFont typeface="Wingdings" panose="05000000000000000000" pitchFamily="2" charset="2"/>
              <a:buChar char="§"/>
            </a:pPr>
            <a:r>
              <a:rPr lang="en-US" sz="3800" dirty="0" smtClean="0"/>
              <a:t>System Capabilities</a:t>
            </a:r>
          </a:p>
          <a:p>
            <a:pPr marL="201168" lvl="1" indent="0">
              <a:buNone/>
            </a:pPr>
            <a:endParaRPr lang="en-US" dirty="0"/>
          </a:p>
          <a:p>
            <a:pPr marL="201168" lvl="1" indent="0">
              <a:buNone/>
            </a:pPr>
            <a:endParaRPr lang="en-US" dirty="0" smtClean="0"/>
          </a:p>
          <a:p>
            <a:pPr marL="201168" lvl="1" indent="0">
              <a:buNone/>
            </a:pPr>
            <a:r>
              <a:rPr lang="en-US" dirty="0" smtClean="0"/>
              <a:t>	</a:t>
            </a:r>
            <a:endParaRPr lang="en-US" dirty="0"/>
          </a:p>
        </p:txBody>
      </p:sp>
      <p:sp>
        <p:nvSpPr>
          <p:cNvPr id="2" name="Title 1"/>
          <p:cNvSpPr>
            <a:spLocks noGrp="1"/>
          </p:cNvSpPr>
          <p:nvPr>
            <p:ph type="title"/>
          </p:nvPr>
        </p:nvSpPr>
        <p:spPr>
          <a:xfrm>
            <a:off x="914400" y="286603"/>
            <a:ext cx="10241280" cy="1052913"/>
          </a:xfrm>
        </p:spPr>
        <p:txBody>
          <a:bodyPr/>
          <a:lstStyle/>
          <a:p>
            <a:r>
              <a:rPr lang="en-US" dirty="0" smtClean="0"/>
              <a:t>TRANSFINDER/BASD ATTENDANCE AREAS</a:t>
            </a:r>
            <a:endParaRPr lang="en-US" dirty="0"/>
          </a:p>
        </p:txBody>
      </p:sp>
    </p:spTree>
    <p:extLst>
      <p:ext uri="{BB962C8B-B14F-4D97-AF65-F5344CB8AC3E}">
        <p14:creationId xmlns:p14="http://schemas.microsoft.com/office/powerpoint/2010/main" val="3702497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6603"/>
            <a:ext cx="10210800" cy="1052913"/>
          </a:xfrm>
        </p:spPr>
        <p:txBody>
          <a:bodyPr/>
          <a:lstStyle/>
          <a:p>
            <a:pPr algn="ctr"/>
            <a:r>
              <a:rPr lang="en-US" dirty="0" smtClean="0"/>
              <a:t>BASD Demographics</a:t>
            </a:r>
            <a:endParaRPr lang="en-US" dirty="0"/>
          </a:p>
        </p:txBody>
      </p:sp>
      <p:sp>
        <p:nvSpPr>
          <p:cNvPr id="3" name="Content Placeholder 2"/>
          <p:cNvSpPr>
            <a:spLocks noGrp="1"/>
          </p:cNvSpPr>
          <p:nvPr>
            <p:ph idx="1"/>
          </p:nvPr>
        </p:nvSpPr>
        <p:spPr>
          <a:xfrm>
            <a:off x="1177491" y="1981200"/>
            <a:ext cx="10058400" cy="4299283"/>
          </a:xfrm>
        </p:spPr>
        <p:txBody>
          <a:bodyPr>
            <a:normAutofit fontScale="92500" lnSpcReduction="20000"/>
          </a:bodyPr>
          <a:lstStyle/>
          <a:p>
            <a:pPr marL="0" indent="0">
              <a:buNone/>
            </a:pPr>
            <a:endParaRPr lang="en-US" sz="2200" dirty="0" smtClean="0"/>
          </a:p>
          <a:p>
            <a:pPr lvl="1">
              <a:buFont typeface="Wingdings" panose="05000000000000000000" pitchFamily="2" charset="2"/>
              <a:buChar char="§"/>
            </a:pPr>
            <a:r>
              <a:rPr lang="en-US" sz="2600" dirty="0" smtClean="0"/>
              <a:t>Pennsylvania Economy League, February 2015 Report</a:t>
            </a:r>
          </a:p>
          <a:p>
            <a:pPr marL="201168" lvl="1" indent="0">
              <a:buNone/>
            </a:pPr>
            <a:endParaRPr lang="en-US" sz="2600" dirty="0" smtClean="0"/>
          </a:p>
          <a:p>
            <a:pPr lvl="1">
              <a:buFont typeface="Wingdings" panose="05000000000000000000" pitchFamily="2" charset="2"/>
              <a:buChar char="§"/>
            </a:pPr>
            <a:r>
              <a:rPr lang="en-US" sz="2600" dirty="0" smtClean="0"/>
              <a:t>Report available </a:t>
            </a:r>
            <a:r>
              <a:rPr lang="en-US" sz="2600" dirty="0"/>
              <a:t>at </a:t>
            </a:r>
            <a:r>
              <a:rPr lang="en-US" sz="2600" dirty="0">
                <a:hlinkClick r:id="rId3"/>
              </a:rPr>
              <a:t>http://</a:t>
            </a:r>
            <a:r>
              <a:rPr lang="en-US" sz="2600" dirty="0" smtClean="0">
                <a:hlinkClick r:id="rId3"/>
              </a:rPr>
              <a:t>www.boyertownasd.org/site/default.aspx?PageType=3&amp;DomainID=4&amp;ModuleInstanceID=1623&amp;ViewID=047E6BE3-6D87-4130-8424-D8E4E9ED6C2A&amp;RenderLoc=0&amp;FlexDataID=1992&amp;PageID=1</a:t>
            </a:r>
            <a:endParaRPr lang="en-US" sz="2600" dirty="0" smtClean="0"/>
          </a:p>
          <a:p>
            <a:pPr marL="201168" lvl="1" indent="0">
              <a:buNone/>
            </a:pPr>
            <a:endParaRPr lang="en-US" sz="2600" dirty="0" smtClean="0"/>
          </a:p>
          <a:p>
            <a:pPr lvl="1">
              <a:buFont typeface="Wingdings" panose="05000000000000000000" pitchFamily="2" charset="2"/>
              <a:buChar char="§"/>
            </a:pPr>
            <a:r>
              <a:rPr lang="en-US" sz="2600" dirty="0" smtClean="0"/>
              <a:t>Key Findings / Projections</a:t>
            </a:r>
          </a:p>
          <a:p>
            <a:pPr marL="201168" lvl="1" indent="0">
              <a:buNone/>
            </a:pPr>
            <a:endParaRPr lang="en-US" sz="2600" dirty="0" smtClean="0"/>
          </a:p>
          <a:p>
            <a:pPr lvl="1">
              <a:buFont typeface="Wingdings" panose="05000000000000000000" pitchFamily="2" charset="2"/>
              <a:buChar char="§"/>
            </a:pPr>
            <a:r>
              <a:rPr lang="en-US" sz="2600" dirty="0" smtClean="0"/>
              <a:t>Importance of updated demographic data</a:t>
            </a:r>
          </a:p>
          <a:p>
            <a:pPr marL="201168" lvl="1" indent="0">
              <a:buNone/>
            </a:pPr>
            <a:endParaRPr lang="en-US" dirty="0"/>
          </a:p>
          <a:p>
            <a:pPr marL="201168" lvl="1" indent="0">
              <a:buNone/>
            </a:pPr>
            <a:endParaRPr lang="en-US" dirty="0" smtClean="0"/>
          </a:p>
          <a:p>
            <a:pPr marL="201168" lvl="1" indent="0">
              <a:buNone/>
            </a:pPr>
            <a:r>
              <a:rPr lang="en-US" dirty="0" smtClean="0"/>
              <a:t>	</a:t>
            </a:r>
            <a:endParaRPr lang="en-US" dirty="0"/>
          </a:p>
        </p:txBody>
      </p:sp>
    </p:spTree>
    <p:extLst>
      <p:ext uri="{BB962C8B-B14F-4D97-AF65-F5344CB8AC3E}">
        <p14:creationId xmlns:p14="http://schemas.microsoft.com/office/powerpoint/2010/main" val="298741931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803</TotalTime>
  <Words>2116</Words>
  <Application>Microsoft Office PowerPoint</Application>
  <PresentationFormat>Widescreen</PresentationFormat>
  <Paragraphs>389</Paragraphs>
  <Slides>21</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Symbol</vt:lpstr>
      <vt:lpstr>Times New Roman</vt:lpstr>
      <vt:lpstr>Wingdings</vt:lpstr>
      <vt:lpstr>Retrospect</vt:lpstr>
      <vt:lpstr>ENROLLMENT REVIEW COMMITTEE</vt:lpstr>
      <vt:lpstr>ELEMENTARY ENROLLMENT STUDY</vt:lpstr>
      <vt:lpstr>ENROLLMENT REVIEW COMMITTEE TIMELINE</vt:lpstr>
      <vt:lpstr>BASD ELEMENTARY BACKGROUND</vt:lpstr>
      <vt:lpstr>BASD ELEMENTARY BACKGROUND</vt:lpstr>
      <vt:lpstr>BASD ELEMENTARY BACKGROUND</vt:lpstr>
      <vt:lpstr>HANOVER RESEARCH DISCUSSION</vt:lpstr>
      <vt:lpstr>TRANSFINDER/BASD ATTENDANCE AREAS</vt:lpstr>
      <vt:lpstr>BASD Demographics</vt:lpstr>
      <vt:lpstr>BASD Feasibility Study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BASD Enrollment/ Capacity/ Room Usage</vt:lpstr>
      <vt:lpstr>BASD Enrollment/ Capacity/ Room Usage</vt:lpstr>
      <vt:lpstr>Information</vt:lpstr>
      <vt:lpstr>NEXT STEPS</vt:lpstr>
    </vt:vector>
  </TitlesOfParts>
  <Company>Boyertown Area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ENROLLMENT REVIEW COMMITTEE</dc:title>
  <dc:creator>Piveteau, Sheri</dc:creator>
  <cp:lastModifiedBy>Piveteau, Sheri</cp:lastModifiedBy>
  <cp:revision>68</cp:revision>
  <cp:lastPrinted>2016-03-31T12:01:00Z</cp:lastPrinted>
  <dcterms:created xsi:type="dcterms:W3CDTF">2015-12-08T17:44:54Z</dcterms:created>
  <dcterms:modified xsi:type="dcterms:W3CDTF">2016-03-31T12:01:22Z</dcterms:modified>
</cp:coreProperties>
</file>